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906000" cy="6858000" type="A4"/>
  <p:notesSz cx="6797675" cy="9929813"/>
  <p:embeddedFontLst>
    <p:embeddedFont>
      <p:font typeface="Play" panose="020B0604020202020204" charset="0"/>
      <p:regular r:id="rId16"/>
      <p:bold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0" roundtripDataSignature="AMtx7miEbxKDo18+Lk0WN8EYK4lLA+8gn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5FE7ACB-539A-47C4-ABCB-6D2C76841901}">
  <a:tblStyle styleId="{B5FE7ACB-539A-47C4-ABCB-6D2C76841901}" styleName="Table_0">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40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21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50443" y="0"/>
            <a:ext cx="2945659" cy="49821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8722"/>
            <a:ext cx="5438140" cy="3909864"/>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9431600"/>
            <a:ext cx="2945659" cy="498214"/>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50443" y="9431600"/>
            <a:ext cx="2945659" cy="498214"/>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2:notes"/>
          <p:cNvSpPr>
            <a:spLocks noGrp="1" noRot="1" noChangeAspect="1"/>
          </p:cNvSpPr>
          <p:nvPr>
            <p:ph type="sldImg" idx="2"/>
          </p:nvPr>
        </p:nvSpPr>
        <p:spPr>
          <a:xfrm>
            <a:off x="741363" y="1347788"/>
            <a:ext cx="5256212" cy="36401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2:notes"/>
          <p:cNvSpPr txBox="1">
            <a:spLocks noGrp="1"/>
          </p:cNvSpPr>
          <p:nvPr>
            <p:ph type="body" idx="1"/>
          </p:nvPr>
        </p:nvSpPr>
        <p:spPr>
          <a:xfrm>
            <a:off x="679768" y="4778722"/>
            <a:ext cx="5438140" cy="39098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87" name="Google Shape;87;p2:notes"/>
          <p:cNvSpPr txBox="1">
            <a:spLocks noGrp="1"/>
          </p:cNvSpPr>
          <p:nvPr>
            <p:ph type="sldNum" idx="12"/>
          </p:nvPr>
        </p:nvSpPr>
        <p:spPr>
          <a:xfrm>
            <a:off x="3850443" y="9431600"/>
            <a:ext cx="2945659" cy="498214"/>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GB"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36289a203d2_0_0: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g36289a203d2_0_0:notes"/>
          <p:cNvSpPr txBox="1">
            <a:spLocks noGrp="1"/>
          </p:cNvSpPr>
          <p:nvPr>
            <p:ph type="body" idx="1"/>
          </p:nvPr>
        </p:nvSpPr>
        <p:spPr>
          <a:xfrm>
            <a:off x="679768" y="4778722"/>
            <a:ext cx="5438100" cy="3909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7" name="Google Shape;97;g36289a203d2_0_0:notes"/>
          <p:cNvSpPr txBox="1">
            <a:spLocks noGrp="1"/>
          </p:cNvSpPr>
          <p:nvPr>
            <p:ph type="sldNum" idx="12"/>
          </p:nvPr>
        </p:nvSpPr>
        <p:spPr>
          <a:xfrm>
            <a:off x="3850443" y="9431600"/>
            <a:ext cx="2945700" cy="4983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36c8c4595fe_0_0: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 name="Google Shape;101;g36c8c4595fe_0_0:notes"/>
          <p:cNvSpPr txBox="1">
            <a:spLocks noGrp="1"/>
          </p:cNvSpPr>
          <p:nvPr>
            <p:ph type="body" idx="1"/>
          </p:nvPr>
        </p:nvSpPr>
        <p:spPr>
          <a:xfrm>
            <a:off x="679768" y="4778722"/>
            <a:ext cx="5438100" cy="3909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2" name="Google Shape;102;g36c8c4595fe_0_0:notes"/>
          <p:cNvSpPr txBox="1">
            <a:spLocks noGrp="1"/>
          </p:cNvSpPr>
          <p:nvPr>
            <p:ph type="sldNum" idx="12"/>
          </p:nvPr>
        </p:nvSpPr>
        <p:spPr>
          <a:xfrm>
            <a:off x="3850443" y="9431600"/>
            <a:ext cx="2945700" cy="4983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2d20328f01_1_7: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8" name="Google Shape;108;g32d20328f01_1_7:notes"/>
          <p:cNvSpPr txBox="1">
            <a:spLocks noGrp="1"/>
          </p:cNvSpPr>
          <p:nvPr>
            <p:ph type="body" idx="1"/>
          </p:nvPr>
        </p:nvSpPr>
        <p:spPr>
          <a:xfrm>
            <a:off x="679768" y="4778722"/>
            <a:ext cx="5438100" cy="3909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9" name="Google Shape;109;g32d20328f01_1_7:notes"/>
          <p:cNvSpPr txBox="1">
            <a:spLocks noGrp="1"/>
          </p:cNvSpPr>
          <p:nvPr>
            <p:ph type="sldNum" idx="12"/>
          </p:nvPr>
        </p:nvSpPr>
        <p:spPr>
          <a:xfrm>
            <a:off x="3850443" y="9431600"/>
            <a:ext cx="2945700" cy="4983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36ab908f2b9_0_6: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7" name="Google Shape;117;g36ab908f2b9_0_6:notes"/>
          <p:cNvSpPr txBox="1">
            <a:spLocks noGrp="1"/>
          </p:cNvSpPr>
          <p:nvPr>
            <p:ph type="body" idx="1"/>
          </p:nvPr>
        </p:nvSpPr>
        <p:spPr>
          <a:xfrm>
            <a:off x="679768" y="4778722"/>
            <a:ext cx="5438100" cy="3909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8" name="Google Shape;118;g36ab908f2b9_0_6:notes"/>
          <p:cNvSpPr txBox="1">
            <a:spLocks noGrp="1"/>
          </p:cNvSpPr>
          <p:nvPr>
            <p:ph type="sldNum" idx="12"/>
          </p:nvPr>
        </p:nvSpPr>
        <p:spPr>
          <a:xfrm>
            <a:off x="3850443" y="9431600"/>
            <a:ext cx="2945700" cy="4983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36ab908f2b9_0_12: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6" name="Google Shape;126;g36ab908f2b9_0_12:notes"/>
          <p:cNvSpPr txBox="1">
            <a:spLocks noGrp="1"/>
          </p:cNvSpPr>
          <p:nvPr>
            <p:ph type="body" idx="1"/>
          </p:nvPr>
        </p:nvSpPr>
        <p:spPr>
          <a:xfrm>
            <a:off x="679768" y="4778722"/>
            <a:ext cx="5438100" cy="3909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7" name="Google Shape;127;g36ab908f2b9_0_12:notes"/>
          <p:cNvSpPr txBox="1">
            <a:spLocks noGrp="1"/>
          </p:cNvSpPr>
          <p:nvPr>
            <p:ph type="sldNum" idx="12"/>
          </p:nvPr>
        </p:nvSpPr>
        <p:spPr>
          <a:xfrm>
            <a:off x="3850443" y="9431600"/>
            <a:ext cx="2945700" cy="4983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6ab908f2b9_0_22: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g36ab908f2b9_0_22:notes"/>
          <p:cNvSpPr txBox="1">
            <a:spLocks noGrp="1"/>
          </p:cNvSpPr>
          <p:nvPr>
            <p:ph type="body" idx="1"/>
          </p:nvPr>
        </p:nvSpPr>
        <p:spPr>
          <a:xfrm>
            <a:off x="679768" y="4778722"/>
            <a:ext cx="5438100" cy="3909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6" name="Google Shape;136;g36ab908f2b9_0_22:notes"/>
          <p:cNvSpPr txBox="1">
            <a:spLocks noGrp="1"/>
          </p:cNvSpPr>
          <p:nvPr>
            <p:ph type="sldNum" idx="12"/>
          </p:nvPr>
        </p:nvSpPr>
        <p:spPr>
          <a:xfrm>
            <a:off x="3850443" y="9431600"/>
            <a:ext cx="2945700" cy="4983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36ab908f2b9_0_28: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g36ab908f2b9_0_28:notes"/>
          <p:cNvSpPr txBox="1">
            <a:spLocks noGrp="1"/>
          </p:cNvSpPr>
          <p:nvPr>
            <p:ph type="body" idx="1"/>
          </p:nvPr>
        </p:nvSpPr>
        <p:spPr>
          <a:xfrm>
            <a:off x="679768" y="4778722"/>
            <a:ext cx="5438100" cy="3909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5" name="Google Shape;145;g36ab908f2b9_0_28:notes"/>
          <p:cNvSpPr txBox="1">
            <a:spLocks noGrp="1"/>
          </p:cNvSpPr>
          <p:nvPr>
            <p:ph type="sldNum" idx="12"/>
          </p:nvPr>
        </p:nvSpPr>
        <p:spPr>
          <a:xfrm>
            <a:off x="3850443" y="9431600"/>
            <a:ext cx="2945700" cy="4983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36ab908f2b9_0_38: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g36ab908f2b9_0_38:notes"/>
          <p:cNvSpPr txBox="1">
            <a:spLocks noGrp="1"/>
          </p:cNvSpPr>
          <p:nvPr>
            <p:ph type="body" idx="1"/>
          </p:nvPr>
        </p:nvSpPr>
        <p:spPr>
          <a:xfrm>
            <a:off x="679768" y="4778722"/>
            <a:ext cx="5438100" cy="3909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4" name="Google Shape;154;g36ab908f2b9_0_38:notes"/>
          <p:cNvSpPr txBox="1">
            <a:spLocks noGrp="1"/>
          </p:cNvSpPr>
          <p:nvPr>
            <p:ph type="sldNum" idx="12"/>
          </p:nvPr>
        </p:nvSpPr>
        <p:spPr>
          <a:xfrm>
            <a:off x="3850443" y="9431600"/>
            <a:ext cx="2945700" cy="4983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notes"/>
          <p:cNvSpPr txBox="1">
            <a:spLocks noGrp="1"/>
          </p:cNvSpPr>
          <p:nvPr>
            <p:ph type="body" idx="1"/>
          </p:nvPr>
        </p:nvSpPr>
        <p:spPr>
          <a:xfrm>
            <a:off x="679768" y="4778722"/>
            <a:ext cx="5438140" cy="390986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p1: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3:notes"/>
          <p:cNvSpPr txBox="1">
            <a:spLocks noGrp="1"/>
          </p:cNvSpPr>
          <p:nvPr>
            <p:ph type="body" idx="1"/>
          </p:nvPr>
        </p:nvSpPr>
        <p:spPr>
          <a:xfrm>
            <a:off x="679768" y="4778722"/>
            <a:ext cx="5438140" cy="390986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 name="Google Shape;167;p3:notes"/>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36d72b278e3_0_0:notes"/>
          <p:cNvSpPr>
            <a:spLocks noGrp="1" noRot="1" noChangeAspect="1"/>
          </p:cNvSpPr>
          <p:nvPr>
            <p:ph type="sldImg" idx="2"/>
          </p:nvPr>
        </p:nvSpPr>
        <p:spPr>
          <a:xfrm>
            <a:off x="979488" y="1241425"/>
            <a:ext cx="4838700" cy="33513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36d72b278e3_0_0:notes"/>
          <p:cNvSpPr txBox="1">
            <a:spLocks noGrp="1"/>
          </p:cNvSpPr>
          <p:nvPr>
            <p:ph type="body" idx="1"/>
          </p:nvPr>
        </p:nvSpPr>
        <p:spPr>
          <a:xfrm>
            <a:off x="679768" y="4778722"/>
            <a:ext cx="5438100" cy="39099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 name="Google Shape;173;g36d72b278e3_0_0:notes"/>
          <p:cNvSpPr txBox="1">
            <a:spLocks noGrp="1"/>
          </p:cNvSpPr>
          <p:nvPr>
            <p:ph type="sldNum" idx="12"/>
          </p:nvPr>
        </p:nvSpPr>
        <p:spPr>
          <a:xfrm>
            <a:off x="3850443" y="9431600"/>
            <a:ext cx="2945700" cy="4983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a:extLst>
            <a:ext uri="{FF2B5EF4-FFF2-40B4-BE49-F238E27FC236}">
              <a16:creationId xmlns:a16="http://schemas.microsoft.com/office/drawing/2014/main" id="{08AE58A3-21F0-98E2-E29C-358E4594B565}"/>
            </a:ext>
          </a:extLst>
        </p:cNvPr>
        <p:cNvGrpSpPr/>
        <p:nvPr/>
      </p:nvGrpSpPr>
      <p:grpSpPr>
        <a:xfrm>
          <a:off x="0" y="0"/>
          <a:ext cx="0" cy="0"/>
          <a:chOff x="0" y="0"/>
          <a:chExt cx="0" cy="0"/>
        </a:xfrm>
      </p:grpSpPr>
      <p:sp>
        <p:nvSpPr>
          <p:cNvPr id="171" name="Google Shape;171;g36d72b278e3_0_0:notes">
            <a:extLst>
              <a:ext uri="{FF2B5EF4-FFF2-40B4-BE49-F238E27FC236}">
                <a16:creationId xmlns:a16="http://schemas.microsoft.com/office/drawing/2014/main" id="{319382C5-0DB6-6658-9CA7-47EAF97123CE}"/>
              </a:ext>
            </a:extLst>
          </p:cNvPr>
          <p:cNvSpPr>
            <a:spLocks noGrp="1" noRot="1" noChangeAspect="1"/>
          </p:cNvSpPr>
          <p:nvPr>
            <p:ph type="sldImg" idx="2"/>
          </p:nvPr>
        </p:nvSpPr>
        <p:spPr>
          <a:xfrm>
            <a:off x="979488" y="1241425"/>
            <a:ext cx="4838700" cy="335121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36d72b278e3_0_0:notes">
            <a:extLst>
              <a:ext uri="{FF2B5EF4-FFF2-40B4-BE49-F238E27FC236}">
                <a16:creationId xmlns:a16="http://schemas.microsoft.com/office/drawing/2014/main" id="{40DB235A-1961-3CE0-4851-6846E7954BAB}"/>
              </a:ext>
            </a:extLst>
          </p:cNvPr>
          <p:cNvSpPr txBox="1">
            <a:spLocks noGrp="1"/>
          </p:cNvSpPr>
          <p:nvPr>
            <p:ph type="body" idx="1"/>
          </p:nvPr>
        </p:nvSpPr>
        <p:spPr>
          <a:xfrm>
            <a:off x="679768" y="4778722"/>
            <a:ext cx="5438100" cy="39099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 name="Google Shape;173;g36d72b278e3_0_0:notes">
            <a:extLst>
              <a:ext uri="{FF2B5EF4-FFF2-40B4-BE49-F238E27FC236}">
                <a16:creationId xmlns:a16="http://schemas.microsoft.com/office/drawing/2014/main" id="{4A9DDFDC-9244-D771-D723-9A14DE0976AC}"/>
              </a:ext>
            </a:extLst>
          </p:cNvPr>
          <p:cNvSpPr txBox="1">
            <a:spLocks noGrp="1"/>
          </p:cNvSpPr>
          <p:nvPr>
            <p:ph type="sldNum" idx="12"/>
          </p:nvPr>
        </p:nvSpPr>
        <p:spPr>
          <a:xfrm>
            <a:off x="3850443" y="9431600"/>
            <a:ext cx="2945700" cy="4983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13</a:t>
            </a:fld>
            <a:endParaRPr/>
          </a:p>
        </p:txBody>
      </p:sp>
    </p:spTree>
    <p:extLst>
      <p:ext uri="{BB962C8B-B14F-4D97-AF65-F5344CB8AC3E}">
        <p14:creationId xmlns:p14="http://schemas.microsoft.com/office/powerpoint/2010/main" val="1394511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5"/>
          <p:cNvSpPr txBox="1">
            <a:spLocks noGrp="1"/>
          </p:cNvSpPr>
          <p:nvPr>
            <p:ph type="ctrTitle"/>
          </p:nvPr>
        </p:nvSpPr>
        <p:spPr>
          <a:xfrm>
            <a:off x="742950" y="1122363"/>
            <a:ext cx="84201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5"/>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5"/>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0"/>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0"/>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0"/>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1"/>
          <p:cNvSpPr txBox="1">
            <a:spLocks noGrp="1"/>
          </p:cNvSpPr>
          <p:nvPr>
            <p:ph type="title"/>
          </p:nvPr>
        </p:nvSpPr>
        <p:spPr>
          <a:xfrm>
            <a:off x="675879" y="1709740"/>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1"/>
          <p:cNvSpPr txBox="1">
            <a:spLocks noGrp="1"/>
          </p:cNvSpPr>
          <p:nvPr>
            <p:ph type="body" idx="1"/>
          </p:nvPr>
        </p:nvSpPr>
        <p:spPr>
          <a:xfrm>
            <a:off x="675879"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0" name="Google Shape;30;p4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1"/>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2"/>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2"/>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2"/>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42"/>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4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3"/>
          <p:cNvSpPr txBox="1">
            <a:spLocks noGrp="1"/>
          </p:cNvSpPr>
          <p:nvPr>
            <p:ph type="title"/>
          </p:nvPr>
        </p:nvSpPr>
        <p:spPr>
          <a:xfrm>
            <a:off x="68232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43"/>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3"/>
          <p:cNvSpPr txBox="1">
            <a:spLocks noGrp="1"/>
          </p:cNvSpPr>
          <p:nvPr>
            <p:ph type="body" idx="2"/>
          </p:nvPr>
        </p:nvSpPr>
        <p:spPr>
          <a:xfrm>
            <a:off x="682329" y="2505075"/>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3"/>
          <p:cNvSpPr txBox="1">
            <a:spLocks noGrp="1"/>
          </p:cNvSpPr>
          <p:nvPr>
            <p:ph type="body" idx="3"/>
          </p:nvPr>
        </p:nvSpPr>
        <p:spPr>
          <a:xfrm>
            <a:off x="5014913"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3"/>
          <p:cNvSpPr txBox="1">
            <a:spLocks noGrp="1"/>
          </p:cNvSpPr>
          <p:nvPr>
            <p:ph type="body" idx="4"/>
          </p:nvPr>
        </p:nvSpPr>
        <p:spPr>
          <a:xfrm>
            <a:off x="5014913" y="2505075"/>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43"/>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4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4"/>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4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4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4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4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45"/>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46"/>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46"/>
          <p:cNvSpPr txBox="1">
            <a:spLocks noGrp="1"/>
          </p:cNvSpPr>
          <p:nvPr>
            <p:ph type="body" idx="1"/>
          </p:nvPr>
        </p:nvSpPr>
        <p:spPr>
          <a:xfrm>
            <a:off x="4211340" y="987427"/>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46"/>
          <p:cNvSpPr txBox="1">
            <a:spLocks noGrp="1"/>
          </p:cNvSpPr>
          <p:nvPr>
            <p:ph type="body" idx="2"/>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4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46"/>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4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47"/>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47"/>
          <p:cNvSpPr>
            <a:spLocks noGrp="1"/>
          </p:cNvSpPr>
          <p:nvPr>
            <p:ph type="pic" idx="2"/>
          </p:nvPr>
        </p:nvSpPr>
        <p:spPr>
          <a:xfrm>
            <a:off x="4211340" y="987427"/>
            <a:ext cx="5014913" cy="4873625"/>
          </a:xfrm>
          <a:prstGeom prst="rect">
            <a:avLst/>
          </a:prstGeom>
          <a:noFill/>
          <a:ln>
            <a:noFill/>
          </a:ln>
        </p:spPr>
      </p:sp>
      <p:sp>
        <p:nvSpPr>
          <p:cNvPr id="68" name="Google Shape;68;p47"/>
          <p:cNvSpPr txBox="1">
            <a:spLocks noGrp="1"/>
          </p:cNvSpPr>
          <p:nvPr>
            <p:ph type="body" idx="1"/>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4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47"/>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4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48"/>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48"/>
          <p:cNvSpPr txBox="1">
            <a:spLocks noGrp="1"/>
          </p:cNvSpPr>
          <p:nvPr>
            <p:ph type="body" idx="1"/>
          </p:nvPr>
        </p:nvSpPr>
        <p:spPr>
          <a:xfrm rot="5400000">
            <a:off x="2777332"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4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48"/>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4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49"/>
          <p:cNvSpPr txBox="1">
            <a:spLocks noGrp="1"/>
          </p:cNvSpPr>
          <p:nvPr>
            <p:ph type="title"/>
          </p:nvPr>
        </p:nvSpPr>
        <p:spPr>
          <a:xfrm rot="5400000">
            <a:off x="5251054"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49"/>
          <p:cNvSpPr txBox="1">
            <a:spLocks noGrp="1"/>
          </p:cNvSpPr>
          <p:nvPr>
            <p:ph type="body" idx="1"/>
          </p:nvPr>
        </p:nvSpPr>
        <p:spPr>
          <a:xfrm rot="5400000">
            <a:off x="917179"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4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49"/>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4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4"/>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34"/>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3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2"/>
          <p:cNvSpPr txBox="1"/>
          <p:nvPr/>
        </p:nvSpPr>
        <p:spPr>
          <a:xfrm>
            <a:off x="304800" y="304800"/>
            <a:ext cx="30000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90" name="Google Shape;90;p2"/>
          <p:cNvSpPr txBox="1"/>
          <p:nvPr/>
        </p:nvSpPr>
        <p:spPr>
          <a:xfrm>
            <a:off x="304800" y="304800"/>
            <a:ext cx="30000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91" name="Google Shape;91;p2"/>
          <p:cNvSpPr txBox="1"/>
          <p:nvPr/>
        </p:nvSpPr>
        <p:spPr>
          <a:xfrm>
            <a:off x="457200" y="457200"/>
            <a:ext cx="30000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92" name="Google Shape;92;p2"/>
          <p:cNvPicPr preferRelativeResize="0"/>
          <p:nvPr/>
        </p:nvPicPr>
        <p:blipFill rotWithShape="1">
          <a:blip r:embed="rId3">
            <a:alphaModFix/>
          </a:blip>
          <a:srcRect/>
          <a:stretch/>
        </p:blipFill>
        <p:spPr>
          <a:xfrm>
            <a:off x="152400" y="152400"/>
            <a:ext cx="9753600" cy="5486400"/>
          </a:xfrm>
          <a:prstGeom prst="rect">
            <a:avLst/>
          </a:prstGeom>
          <a:noFill/>
          <a:ln>
            <a:noFill/>
          </a:ln>
        </p:spPr>
      </p:pic>
      <p:sp>
        <p:nvSpPr>
          <p:cNvPr id="93" name="Google Shape;93;p2"/>
          <p:cNvSpPr txBox="1"/>
          <p:nvPr/>
        </p:nvSpPr>
        <p:spPr>
          <a:xfrm>
            <a:off x="1061884" y="1695484"/>
            <a:ext cx="7934632" cy="30000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4800" b="1" i="1" u="none" strike="noStrike" cap="none">
                <a:solidFill>
                  <a:srgbClr val="C00000"/>
                </a:solidFill>
                <a:latin typeface="Arial"/>
                <a:ea typeface="Arial"/>
                <a:cs typeface="Arial"/>
                <a:sym typeface="Arial"/>
              </a:rPr>
              <a:t>The JFC Way</a:t>
            </a:r>
            <a:endParaRPr/>
          </a:p>
          <a:p>
            <a:pPr marL="0" marR="0" lvl="0" indent="0" algn="ctr" rtl="0">
              <a:lnSpc>
                <a:spcPct val="100000"/>
              </a:lnSpc>
              <a:spcBef>
                <a:spcPts val="0"/>
              </a:spcBef>
              <a:spcAft>
                <a:spcPts val="0"/>
              </a:spcAft>
              <a:buClr>
                <a:srgbClr val="000000"/>
              </a:buClr>
              <a:buSzPts val="1400"/>
              <a:buFont typeface="Arial"/>
              <a:buNone/>
            </a:pPr>
            <a:endParaRPr sz="4800" b="1" i="1" u="none" strike="noStrike" cap="none">
              <a:solidFill>
                <a:srgbClr val="C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4800" b="1" i="0" u="none" strike="noStrike" cap="none">
                <a:solidFill>
                  <a:srgbClr val="000000"/>
                </a:solidFill>
                <a:latin typeface="Arial"/>
                <a:ea typeface="Arial"/>
                <a:cs typeface="Arial"/>
                <a:sym typeface="Arial"/>
              </a:rPr>
              <a:t>Teaching and Learning Handbook for staff</a:t>
            </a:r>
            <a:endParaRPr sz="4800" b="1"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graphicFrame>
        <p:nvGraphicFramePr>
          <p:cNvPr id="104" name="Google Shape;104;g36c8c4595fe_0_0"/>
          <p:cNvGraphicFramePr/>
          <p:nvPr/>
        </p:nvGraphicFramePr>
        <p:xfrm>
          <a:off x="230188" y="1318400"/>
          <a:ext cx="9445625" cy="53340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448300">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Stages of the Lesson</a:t>
                      </a: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Strategies and Activities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(Including non-negotiables*)</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Guidance and Notes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t>‘Things to look out for’</a:t>
                      </a:r>
                      <a:endParaRPr sz="1000" b="1" u="none" strike="noStrike" cap="none"/>
                    </a:p>
                  </a:txBody>
                  <a:tcPr marL="68575" marR="68575" marT="0" marB="0"/>
                </a:tc>
                <a:extLst>
                  <a:ext uri="{0D108BD9-81ED-4DB2-BD59-A6C34878D82A}">
                    <a16:rowId xmlns:a16="http://schemas.microsoft.com/office/drawing/2014/main" val="10000"/>
                  </a:ext>
                </a:extLst>
              </a:tr>
              <a:tr h="693425">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Entry/start of the lesson</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Teacher on the door to meet and greet – using new Flight Check</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Do Now activity ready on the board:</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t>Daily review/retrieval?</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New question posed?</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Date and title</a:t>
                      </a: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Busy tricking!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Don’t let ‘Do Nows’ drift.</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Give meaningful feedback</a:t>
                      </a:r>
                      <a:endParaRPr sz="1000" u="none" strike="noStrike" cap="none"/>
                    </a:p>
                  </a:txBody>
                  <a:tcPr marL="68575" marR="68575" marT="0" marB="0"/>
                </a:tc>
                <a:extLst>
                  <a:ext uri="{0D108BD9-81ED-4DB2-BD59-A6C34878D82A}">
                    <a16:rowId xmlns:a16="http://schemas.microsoft.com/office/drawing/2014/main" val="10001"/>
                  </a:ext>
                </a:extLst>
              </a:tr>
              <a:tr h="685800">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Signposting today’s lesson</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Focus or ‘Big Question’ for the lesson</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t>Starter</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Sharing success criteria</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t>Links to prior and future learning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How is this recorded or shared?</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Avoid meaningless copying down</a:t>
                      </a:r>
                      <a:endParaRPr sz="1000" u="none" strike="noStrike" cap="none"/>
                    </a:p>
                  </a:txBody>
                  <a:tcPr marL="68575" marR="68575" marT="0" marB="0"/>
                </a:tc>
                <a:extLst>
                  <a:ext uri="{0D108BD9-81ED-4DB2-BD59-A6C34878D82A}">
                    <a16:rowId xmlns:a16="http://schemas.microsoft.com/office/drawing/2014/main" val="10002"/>
                  </a:ext>
                </a:extLst>
              </a:tr>
              <a:tr h="904875">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Development:</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Teaching of new knowledge, content, understanding</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Whole class teacher interactive?</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Teacher led?</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Reading?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In pairs or groups to encounter ew knowledge?</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Ensure new material is covered in manageable chunks</a:t>
                      </a: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How are students encountering this new content and knowledge? </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How are they recording it? </a:t>
                      </a:r>
                      <a:endParaRPr sz="1000" u="none" strike="noStrike" cap="none"/>
                    </a:p>
                  </a:txBody>
                  <a:tcPr marL="68575" marR="68575" marT="0" marB="0"/>
                </a:tc>
                <a:extLst>
                  <a:ext uri="{0D108BD9-81ED-4DB2-BD59-A6C34878D82A}">
                    <a16:rowId xmlns:a16="http://schemas.microsoft.com/office/drawing/2014/main" val="10003"/>
                  </a:ext>
                </a:extLst>
              </a:tr>
              <a:tr h="747400">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Development:</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Modelling, </a:t>
                      </a:r>
                      <a:r>
                        <a:rPr lang="en-GB" sz="1000" b="1" u="none" strike="noStrike" cap="none">
                          <a:solidFill>
                            <a:srgbClr val="FF0000"/>
                          </a:solidFill>
                        </a:rPr>
                        <a:t>guided and independent practice,</a:t>
                      </a:r>
                      <a:r>
                        <a:rPr lang="en-GB" sz="1000" u="none" strike="noStrike" cap="none">
                          <a:solidFill>
                            <a:srgbClr val="FF0000"/>
                          </a:solidFill>
                        </a:rPr>
                        <a:t> </a:t>
                      </a:r>
                      <a:r>
                        <a:rPr lang="en-GB" sz="1000" u="none" strike="noStrike" cap="none"/>
                        <a:t>scaffolding</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Checking for understanding, using lots of questions </a:t>
                      </a:r>
                      <a:r>
                        <a:rPr lang="en-GB" sz="1000" b="1" u="none" strike="noStrike" cap="none">
                          <a:solidFill>
                            <a:srgbClr val="FF0000"/>
                          </a:solidFill>
                        </a:rPr>
                        <a:t>(cold call only)</a:t>
                      </a:r>
                      <a:r>
                        <a:rPr lang="en-GB" sz="1000" u="none" strike="noStrike" cap="none">
                          <a:solidFill>
                            <a:srgbClr val="FF0000"/>
                          </a:solidFill>
                        </a:rPr>
                        <a:t> </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Use ‘I do, we do, you do’ where appropriate</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Use models to aid students cognitive process</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Provide scaffolds in chunks for difficult tasks</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Are you circulating?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Looking at work?</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Giving live feedback?</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Is it clear to students what they need to do and how?</a:t>
                      </a:r>
                      <a:endParaRPr sz="1000" u="none" strike="noStrike" cap="none"/>
                    </a:p>
                  </a:txBody>
                  <a:tcPr marL="68575" marR="68575" marT="0" marB="0"/>
                </a:tc>
                <a:extLst>
                  <a:ext uri="{0D108BD9-81ED-4DB2-BD59-A6C34878D82A}">
                    <a16:rowId xmlns:a16="http://schemas.microsoft.com/office/drawing/2014/main" val="10004"/>
                  </a:ext>
                </a:extLst>
              </a:tr>
              <a:tr h="866775">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Observing learning, assessment and feedback</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Ask students to include concrete examples and elaboration in their answers verbally, as well as their written answers</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Ensure students obtain a high success rate through questioning and low stakes tests and quizzes</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Share best practice and exemplars that illustrate ‘hitting’ success criteria</a:t>
                      </a: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Remember, retrieval does not need to be only at the start of a lesson</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Does the task give them thinking time? To rehearse, consider, elaborate their answers?</a:t>
                      </a:r>
                      <a:endParaRPr sz="1000" u="none" strike="noStrike" cap="none"/>
                    </a:p>
                  </a:txBody>
                  <a:tcPr marL="68575" marR="68575" marT="0" marB="0"/>
                </a:tc>
                <a:extLst>
                  <a:ext uri="{0D108BD9-81ED-4DB2-BD59-A6C34878D82A}">
                    <a16:rowId xmlns:a16="http://schemas.microsoft.com/office/drawing/2014/main" val="10005"/>
                  </a:ext>
                </a:extLst>
              </a:tr>
              <a:tr h="626750">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End/exit from the lesson</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Final checks for understanding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Project forward to future lessons</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Stand up and chairs under</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t>Exit on your terms</a:t>
                      </a: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Do students understand how this lesson fits into a sequence of lessons?</a:t>
                      </a:r>
                      <a:endParaRPr sz="1000" u="none" strike="noStrike" cap="none"/>
                    </a:p>
                  </a:txBody>
                  <a:tcPr marL="68575" marR="68575" marT="0" marB="0"/>
                </a:tc>
                <a:extLst>
                  <a:ext uri="{0D108BD9-81ED-4DB2-BD59-A6C34878D82A}">
                    <a16:rowId xmlns:a16="http://schemas.microsoft.com/office/drawing/2014/main" val="10006"/>
                  </a:ext>
                </a:extLst>
              </a:tr>
            </a:tbl>
          </a:graphicData>
        </a:graphic>
      </p:graphicFrame>
      <p:sp>
        <p:nvSpPr>
          <p:cNvPr id="105" name="Google Shape;105;g36c8c4595fe_0_0"/>
          <p:cNvSpPr txBox="1"/>
          <p:nvPr/>
        </p:nvSpPr>
        <p:spPr>
          <a:xfrm>
            <a:off x="230200" y="215025"/>
            <a:ext cx="9445500" cy="777600"/>
          </a:xfrm>
          <a:prstGeom prst="rect">
            <a:avLst/>
          </a:prstGeom>
          <a:noFill/>
          <a:ln>
            <a:noFill/>
          </a:ln>
        </p:spPr>
        <p:txBody>
          <a:bodyPr spcFirstLastPara="1" wrap="square" lIns="91425" tIns="91425" rIns="91425" bIns="91425" anchor="ctr" anchorCtr="0">
            <a:noAutofit/>
          </a:bodyPr>
          <a:lstStyle/>
          <a:p>
            <a:pPr marL="0" marR="0" lvl="0" indent="0" algn="l" rtl="0">
              <a:lnSpc>
                <a:spcPct val="107916"/>
              </a:lnSpc>
              <a:spcBef>
                <a:spcPts val="0"/>
              </a:spcBef>
              <a:spcAft>
                <a:spcPts val="0"/>
              </a:spcAft>
              <a:buClr>
                <a:srgbClr val="000000"/>
              </a:buClr>
              <a:buSzPts val="1100"/>
              <a:buFont typeface="Arial"/>
              <a:buNone/>
            </a:pPr>
            <a:r>
              <a:rPr lang="en-GB" sz="1100" b="1" i="0" u="none" strike="noStrike" cap="none">
                <a:solidFill>
                  <a:srgbClr val="000000"/>
                </a:solidFill>
                <a:latin typeface="Arial"/>
                <a:ea typeface="Arial"/>
                <a:cs typeface="Arial"/>
                <a:sym typeface="Arial"/>
              </a:rPr>
              <a:t>‘The JFC Way’ Lessons at John Ferneley College – a basic guide</a:t>
            </a:r>
            <a:endParaRPr sz="1100" b="1" i="0" u="none" strike="noStrike" cap="none">
              <a:solidFill>
                <a:srgbClr val="000000"/>
              </a:solidFill>
              <a:latin typeface="Arial"/>
              <a:ea typeface="Arial"/>
              <a:cs typeface="Arial"/>
              <a:sym typeface="Arial"/>
            </a:endParaRPr>
          </a:p>
          <a:p>
            <a:pPr marL="0" marR="0" lvl="0" indent="0" algn="l" rtl="0">
              <a:lnSpc>
                <a:spcPct val="107916"/>
              </a:lnSpc>
              <a:spcBef>
                <a:spcPts val="800"/>
              </a:spcBef>
              <a:spcAft>
                <a:spcPts val="0"/>
              </a:spcAft>
              <a:buClr>
                <a:srgbClr val="000000"/>
              </a:buClr>
              <a:buSzPts val="1100"/>
              <a:buFont typeface="Arial"/>
              <a:buNone/>
            </a:pPr>
            <a:r>
              <a:rPr lang="en-GB" sz="1100" b="0" i="0" u="none" strike="noStrike" cap="none">
                <a:solidFill>
                  <a:srgbClr val="000000"/>
                </a:solidFill>
                <a:latin typeface="Arial"/>
                <a:ea typeface="Arial"/>
                <a:cs typeface="Arial"/>
                <a:sym typeface="Arial"/>
              </a:rPr>
              <a:t>To be considered alongside the </a:t>
            </a:r>
            <a:r>
              <a:rPr lang="en-GB" sz="1100" b="1" i="1" u="none" strike="noStrike" cap="none">
                <a:solidFill>
                  <a:srgbClr val="000000"/>
                </a:solidFill>
                <a:latin typeface="Arial"/>
                <a:ea typeface="Arial"/>
                <a:cs typeface="Arial"/>
                <a:sym typeface="Arial"/>
              </a:rPr>
              <a:t>‘Learning Loop’</a:t>
            </a:r>
            <a:r>
              <a:rPr lang="en-GB" sz="1100" b="0" i="0" u="none" strike="noStrike" cap="none">
                <a:solidFill>
                  <a:srgbClr val="000000"/>
                </a:solidFill>
                <a:latin typeface="Arial"/>
                <a:ea typeface="Arial"/>
                <a:cs typeface="Arial"/>
                <a:sym typeface="Arial"/>
              </a:rPr>
              <a:t> and </a:t>
            </a:r>
            <a:r>
              <a:rPr lang="en-GB" sz="1100" b="1" i="1" u="none" strike="noStrike" cap="none">
                <a:solidFill>
                  <a:srgbClr val="000000"/>
                </a:solidFill>
                <a:latin typeface="Arial"/>
                <a:ea typeface="Arial"/>
                <a:cs typeface="Arial"/>
                <a:sym typeface="Arial"/>
              </a:rPr>
              <a:t>‘Rosenshine’s Principles’</a:t>
            </a:r>
            <a:endParaRPr sz="1100" b="1" i="1" u="none" strike="noStrike" cap="none">
              <a:solidFill>
                <a:srgbClr val="000000"/>
              </a:solidFill>
              <a:latin typeface="Arial"/>
              <a:ea typeface="Arial"/>
              <a:cs typeface="Arial"/>
              <a:sym typeface="Arial"/>
            </a:endParaRPr>
          </a:p>
          <a:p>
            <a:pPr marL="0" marR="0" lvl="0" indent="0" algn="l" rtl="0">
              <a:lnSpc>
                <a:spcPct val="107916"/>
              </a:lnSpc>
              <a:spcBef>
                <a:spcPts val="800"/>
              </a:spcBef>
              <a:spcAft>
                <a:spcPts val="0"/>
              </a:spcAft>
              <a:buClr>
                <a:srgbClr val="000000"/>
              </a:buClr>
              <a:buSzPts val="1000"/>
              <a:buFont typeface="Arial"/>
              <a:buNone/>
            </a:pPr>
            <a:r>
              <a:rPr lang="en-GB" sz="1000" b="1" i="0" u="none" strike="noStrike" cap="none">
                <a:solidFill>
                  <a:srgbClr val="000000"/>
                </a:solidFill>
                <a:latin typeface="Arial"/>
                <a:ea typeface="Arial"/>
                <a:cs typeface="Arial"/>
                <a:sym typeface="Arial"/>
              </a:rPr>
              <a:t>Consider: </a:t>
            </a:r>
            <a:endParaRPr sz="1000" b="1" i="0" u="none" strike="noStrike" cap="none">
              <a:solidFill>
                <a:srgbClr val="000000"/>
              </a:solidFill>
              <a:latin typeface="Arial"/>
              <a:ea typeface="Arial"/>
              <a:cs typeface="Arial"/>
              <a:sym typeface="Arial"/>
            </a:endParaRPr>
          </a:p>
          <a:p>
            <a:pPr marL="0" marR="0" lvl="0" indent="0" algn="l" rtl="0">
              <a:lnSpc>
                <a:spcPct val="107916"/>
              </a:lnSpc>
              <a:spcBef>
                <a:spcPts val="0"/>
              </a:spcBef>
              <a:spcAft>
                <a:spcPts val="0"/>
              </a:spcAft>
              <a:buClr>
                <a:srgbClr val="000000"/>
              </a:buClr>
              <a:buSzPts val="1000"/>
              <a:buFont typeface="Arial"/>
              <a:buNone/>
            </a:pPr>
            <a:r>
              <a:rPr lang="en-GB" sz="1000" b="0" i="0" u="none" strike="noStrike" cap="none">
                <a:solidFill>
                  <a:srgbClr val="000000"/>
                </a:solidFill>
                <a:latin typeface="Arial"/>
                <a:ea typeface="Arial"/>
                <a:cs typeface="Arial"/>
                <a:sym typeface="Arial"/>
              </a:rPr>
              <a:t>Think about the transitions or ‘glue’ between the stages of the lesson. How do you make meaningful connections between the stages? How do you explain and signpost this to students so that they understand the lesson is a coherent whole made up of parts?</a:t>
            </a:r>
            <a:endParaRPr sz="1000" b="0"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g32d20328f01_1_7"/>
          <p:cNvSpPr txBox="1"/>
          <p:nvPr/>
        </p:nvSpPr>
        <p:spPr>
          <a:xfrm>
            <a:off x="284975" y="319425"/>
            <a:ext cx="9253500" cy="671400"/>
          </a:xfrm>
          <a:prstGeom prst="rect">
            <a:avLst/>
          </a:prstGeom>
          <a:noFill/>
          <a:ln>
            <a:noFill/>
          </a:ln>
        </p:spPr>
        <p:txBody>
          <a:bodyPr spcFirstLastPara="1" wrap="square" lIns="91425" tIns="91425" rIns="91425" bIns="91425" anchor="t" anchorCtr="0">
            <a:spAutoFit/>
          </a:bodyPr>
          <a:lstStyle/>
          <a:p>
            <a:pPr marL="0" marR="0" lvl="0" indent="0" algn="l" rtl="0">
              <a:lnSpc>
                <a:spcPct val="107916"/>
              </a:lnSpc>
              <a:spcBef>
                <a:spcPts val="0"/>
              </a:spcBef>
              <a:spcAft>
                <a:spcPts val="0"/>
              </a:spcAft>
              <a:buClr>
                <a:srgbClr val="000000"/>
              </a:buClr>
              <a:buSzPts val="1200"/>
              <a:buFont typeface="Arial"/>
              <a:buNone/>
            </a:pPr>
            <a:r>
              <a:rPr lang="en-GB" sz="1200" b="1" i="0" u="none" strike="noStrike" cap="none">
                <a:solidFill>
                  <a:schemeClr val="dk1"/>
                </a:solidFill>
                <a:latin typeface="Arial"/>
                <a:ea typeface="Arial"/>
                <a:cs typeface="Arial"/>
                <a:sym typeface="Arial"/>
              </a:rPr>
              <a:t>‘The JFC Way’ Lessons at John Ferneley College – a basic guide</a:t>
            </a:r>
            <a:endParaRPr sz="1200" b="1" i="0" u="none" strike="noStrike" cap="none">
              <a:solidFill>
                <a:schemeClr val="dk1"/>
              </a:solidFill>
              <a:latin typeface="Arial"/>
              <a:ea typeface="Arial"/>
              <a:cs typeface="Arial"/>
              <a:sym typeface="Arial"/>
            </a:endParaRPr>
          </a:p>
          <a:p>
            <a:pPr marL="0" marR="0" lvl="0" indent="0" algn="l" rtl="0">
              <a:lnSpc>
                <a:spcPct val="107916"/>
              </a:lnSpc>
              <a:spcBef>
                <a:spcPts val="800"/>
              </a:spcBef>
              <a:spcAft>
                <a:spcPts val="800"/>
              </a:spcAft>
              <a:buClr>
                <a:srgbClr val="000000"/>
              </a:buClr>
              <a:buSzPts val="1200"/>
              <a:buFont typeface="Arial"/>
              <a:buNone/>
            </a:pPr>
            <a:r>
              <a:rPr lang="en-GB" sz="1200" b="0" i="0" u="none" strike="noStrike" cap="none">
                <a:solidFill>
                  <a:schemeClr val="dk1"/>
                </a:solidFill>
                <a:latin typeface="Arial"/>
                <a:ea typeface="Arial"/>
                <a:cs typeface="Arial"/>
                <a:sym typeface="Arial"/>
              </a:rPr>
              <a:t>To be considered alongside the </a:t>
            </a:r>
            <a:r>
              <a:rPr lang="en-GB" sz="1200" b="1" i="1" u="none" strike="noStrike" cap="none">
                <a:solidFill>
                  <a:schemeClr val="dk1"/>
                </a:solidFill>
                <a:latin typeface="Arial"/>
                <a:ea typeface="Arial"/>
                <a:cs typeface="Arial"/>
                <a:sym typeface="Arial"/>
              </a:rPr>
              <a:t>‘Learning Loop’</a:t>
            </a:r>
            <a:r>
              <a:rPr lang="en-GB" sz="1200" b="0" i="0" u="none" strike="noStrike" cap="none">
                <a:solidFill>
                  <a:schemeClr val="dk1"/>
                </a:solidFill>
                <a:latin typeface="Arial"/>
                <a:ea typeface="Arial"/>
                <a:cs typeface="Arial"/>
                <a:sym typeface="Arial"/>
              </a:rPr>
              <a:t> and </a:t>
            </a:r>
            <a:r>
              <a:rPr lang="en-GB" sz="1200" b="1" i="1" u="none" strike="noStrike" cap="none">
                <a:solidFill>
                  <a:schemeClr val="dk1"/>
                </a:solidFill>
                <a:latin typeface="Arial"/>
                <a:ea typeface="Arial"/>
                <a:cs typeface="Arial"/>
                <a:sym typeface="Arial"/>
              </a:rPr>
              <a:t>‘Rosenshine’s Principles’</a:t>
            </a:r>
            <a:endParaRPr sz="1200" b="1" i="1" u="none" strike="noStrike" cap="none">
              <a:solidFill>
                <a:schemeClr val="dk1"/>
              </a:solidFill>
              <a:latin typeface="Arial"/>
              <a:ea typeface="Arial"/>
              <a:cs typeface="Arial"/>
              <a:sym typeface="Arial"/>
            </a:endParaRPr>
          </a:p>
        </p:txBody>
      </p:sp>
      <p:graphicFrame>
        <p:nvGraphicFramePr>
          <p:cNvPr id="112" name="Google Shape;112;g32d20328f01_1_7"/>
          <p:cNvGraphicFramePr/>
          <p:nvPr/>
        </p:nvGraphicFramePr>
        <p:xfrm>
          <a:off x="230188" y="1541750"/>
          <a:ext cx="9445625" cy="4572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448300">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Stages of the Lesson</a:t>
                      </a: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Strategies and Activities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(Including non-negotiables*)</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Guidance and Notes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t>‘Things to look out for’</a:t>
                      </a:r>
                      <a:endParaRPr sz="1000" b="1" u="none" strike="noStrike" cap="none"/>
                    </a:p>
                  </a:txBody>
                  <a:tcPr marL="68575" marR="68575" marT="0" marB="0"/>
                </a:tc>
                <a:extLst>
                  <a:ext uri="{0D108BD9-81ED-4DB2-BD59-A6C34878D82A}">
                    <a16:rowId xmlns:a16="http://schemas.microsoft.com/office/drawing/2014/main" val="10000"/>
                  </a:ext>
                </a:extLst>
              </a:tr>
            </a:tbl>
          </a:graphicData>
        </a:graphic>
      </p:graphicFrame>
      <p:graphicFrame>
        <p:nvGraphicFramePr>
          <p:cNvPr id="113" name="Google Shape;113;g32d20328f01_1_7"/>
          <p:cNvGraphicFramePr/>
          <p:nvPr/>
        </p:nvGraphicFramePr>
        <p:xfrm>
          <a:off x="230100" y="2179525"/>
          <a:ext cx="9445625" cy="7620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693425">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Entry/start of the lesson</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Teacher on the door to meet and greet – using new Flight Check</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Do Now activity ready on the board:</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t>Daily review/retrieval?</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New question posed?</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Date and title</a:t>
                      </a: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Busy tricking!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Don’t let ‘Do Nows’ drift.</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Give meaningful feedback</a:t>
                      </a:r>
                      <a:endParaRPr sz="1000" u="none" strike="noStrike" cap="none"/>
                    </a:p>
                  </a:txBody>
                  <a:tcPr marL="68575" marR="68575" marT="0" marB="0"/>
                </a:tc>
                <a:extLst>
                  <a:ext uri="{0D108BD9-81ED-4DB2-BD59-A6C34878D82A}">
                    <a16:rowId xmlns:a16="http://schemas.microsoft.com/office/drawing/2014/main" val="10000"/>
                  </a:ext>
                </a:extLst>
              </a:tr>
            </a:tbl>
          </a:graphicData>
        </a:graphic>
      </p:graphicFrame>
      <p:sp>
        <p:nvSpPr>
          <p:cNvPr id="114" name="Google Shape;114;g32d20328f01_1_7"/>
          <p:cNvSpPr txBox="1"/>
          <p:nvPr/>
        </p:nvSpPr>
        <p:spPr>
          <a:xfrm>
            <a:off x="230225" y="3122100"/>
            <a:ext cx="9445500" cy="3735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dirty="0">
                <a:solidFill>
                  <a:schemeClr val="dk1"/>
                </a:solidFill>
                <a:latin typeface="Arial"/>
                <a:ea typeface="Arial"/>
                <a:cs typeface="Arial"/>
                <a:sym typeface="Arial"/>
              </a:rPr>
              <a:t>Further Guidance:</a:t>
            </a:r>
            <a:endParaRPr sz="1100" b="1" i="0" u="none" strike="noStrike" cap="none" dirty="0">
              <a:solidFill>
                <a:schemeClr val="dk1"/>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Have the retrieval practice/do now activity ready on the board.</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Meet and greet at the door with a smile (half in, half out) and scanning the room.</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Establish a calm working atmosphere for the retrieval practice/do now to be actively attempted.</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The initial activity should be no more than 10 minutes and should either be linked to prior learning or projecting forward to the content of the lesson.</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Registers to be taken whilst students are working on this. Lateness to be recorded for students that arrive after the second bell. Avoid confrontation about lateness. This can be discussed at an appropriate time in the lesson.</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Be seen to be looking, praising/rewarding; including the acknowledgement of any homework.</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Any LSAs should also be actively involved and circulating and supporting.</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100" dirty="0">
              <a:solidFill>
                <a:schemeClr val="dk1"/>
              </a:solidFill>
            </a:endParaRPr>
          </a:p>
          <a:p>
            <a:pPr marL="0" marR="0" lvl="0" indent="0" algn="l" rtl="0">
              <a:lnSpc>
                <a:spcPct val="100000"/>
              </a:lnSpc>
              <a:spcBef>
                <a:spcPts val="0"/>
              </a:spcBef>
              <a:spcAft>
                <a:spcPts val="0"/>
              </a:spcAft>
              <a:buNone/>
            </a:pPr>
            <a:r>
              <a:rPr lang="en-GB" sz="1100" b="1" dirty="0">
                <a:solidFill>
                  <a:schemeClr val="dk1"/>
                </a:solidFill>
              </a:rPr>
              <a:t>Setting the conditions at the door and during lesson changeover:</a:t>
            </a:r>
            <a:endParaRPr sz="1100" b="1"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Be on the threshold - one foot in, one foot out. Dismiss previous class immediately on the bell.</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Meet and greet your next class with a smile as they enter, </a:t>
            </a:r>
            <a:r>
              <a:rPr lang="en-GB" sz="1100" dirty="0">
                <a:solidFill>
                  <a:srgbClr val="FF0000"/>
                </a:solidFill>
              </a:rPr>
              <a:t>‘Good morning Ava, good morning Daniel.’</a:t>
            </a:r>
            <a:endParaRPr sz="1100" dirty="0">
              <a:solidFill>
                <a:srgbClr val="FF0000"/>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Students directed to write date and title and engage immediately with the Do Now task.</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Weave in any subtle reminders that need to be issued, regarding uniform, or to correct behaviours, </a:t>
            </a:r>
            <a:r>
              <a:rPr lang="en-GB" sz="1100" dirty="0">
                <a:solidFill>
                  <a:srgbClr val="FF0000"/>
                </a:solidFill>
              </a:rPr>
              <a:t>‘Well done Tom for coming in well today, great start to your Do Now task Lily.’</a:t>
            </a:r>
            <a:endParaRPr sz="1100" dirty="0">
              <a:solidFill>
                <a:srgbClr val="FF0000"/>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Wait for the second bell to move away from the threshold and mark any student who arrives after that time as late.</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Offer praise for a good start to the lesson, </a:t>
            </a:r>
            <a:r>
              <a:rPr lang="en-GB" sz="1100" dirty="0">
                <a:solidFill>
                  <a:srgbClr val="FF0000"/>
                </a:solidFill>
              </a:rPr>
              <a:t>‘Well done Year 8, great start to the lesson.’</a:t>
            </a:r>
            <a:endParaRPr sz="1100" dirty="0">
              <a:solidFill>
                <a:srgbClr val="FF0000"/>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Consider your place in the room. Move to Pastore’s Perch, or actively circulate.</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Remind students about how long remains on the Do Now task and praise students who are actively engaged, </a:t>
            </a:r>
            <a:r>
              <a:rPr lang="en-GB" sz="1100" dirty="0">
                <a:solidFill>
                  <a:srgbClr val="FF0000"/>
                </a:solidFill>
              </a:rPr>
              <a:t>‘Really good answer to the second question Luke.’</a:t>
            </a:r>
            <a:endParaRPr sz="1100" dirty="0">
              <a:solidFill>
                <a:srgbClr val="FF0000"/>
              </a:solidFill>
            </a:endParaRPr>
          </a:p>
          <a:p>
            <a:pPr marL="0" marR="0" lvl="0" indent="0" algn="l" rtl="0">
              <a:lnSpc>
                <a:spcPct val="100000"/>
              </a:lnSpc>
              <a:spcBef>
                <a:spcPts val="0"/>
              </a:spcBef>
              <a:spcAft>
                <a:spcPts val="0"/>
              </a:spcAft>
              <a:buClr>
                <a:srgbClr val="000000"/>
              </a:buClr>
              <a:buSzPts val="1100"/>
              <a:buFont typeface="Arial"/>
              <a:buNone/>
            </a:pPr>
            <a:endParaRPr sz="1100" b="1" i="0" u="none" strike="noStrike" cap="none" dirty="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g36ab908f2b9_0_6"/>
          <p:cNvSpPr txBox="1"/>
          <p:nvPr/>
        </p:nvSpPr>
        <p:spPr>
          <a:xfrm>
            <a:off x="284975" y="319425"/>
            <a:ext cx="9253500" cy="671400"/>
          </a:xfrm>
          <a:prstGeom prst="rect">
            <a:avLst/>
          </a:prstGeom>
          <a:noFill/>
          <a:ln>
            <a:noFill/>
          </a:ln>
        </p:spPr>
        <p:txBody>
          <a:bodyPr spcFirstLastPara="1" wrap="square" lIns="91425" tIns="91425" rIns="91425" bIns="91425" anchor="t" anchorCtr="0">
            <a:spAutoFit/>
          </a:bodyPr>
          <a:lstStyle/>
          <a:p>
            <a:pPr marL="0" marR="0" lvl="0" indent="0" algn="l" rtl="0">
              <a:lnSpc>
                <a:spcPct val="107916"/>
              </a:lnSpc>
              <a:spcBef>
                <a:spcPts val="0"/>
              </a:spcBef>
              <a:spcAft>
                <a:spcPts val="0"/>
              </a:spcAft>
              <a:buClr>
                <a:srgbClr val="000000"/>
              </a:buClr>
              <a:buSzPts val="1200"/>
              <a:buFont typeface="Arial"/>
              <a:buNone/>
            </a:pPr>
            <a:r>
              <a:rPr lang="en-GB" sz="1200" b="1" i="0" u="none" strike="noStrike" cap="none">
                <a:solidFill>
                  <a:schemeClr val="dk1"/>
                </a:solidFill>
                <a:latin typeface="Arial"/>
                <a:ea typeface="Arial"/>
                <a:cs typeface="Arial"/>
                <a:sym typeface="Arial"/>
              </a:rPr>
              <a:t>‘The JFC Way’ Lessons at John Ferneley College – a basic guide</a:t>
            </a:r>
            <a:endParaRPr sz="1200" b="1" i="0" u="none" strike="noStrike" cap="none">
              <a:solidFill>
                <a:schemeClr val="dk1"/>
              </a:solidFill>
              <a:latin typeface="Arial"/>
              <a:ea typeface="Arial"/>
              <a:cs typeface="Arial"/>
              <a:sym typeface="Arial"/>
            </a:endParaRPr>
          </a:p>
          <a:p>
            <a:pPr marL="0" marR="0" lvl="0" indent="0" algn="l" rtl="0">
              <a:lnSpc>
                <a:spcPct val="107916"/>
              </a:lnSpc>
              <a:spcBef>
                <a:spcPts val="800"/>
              </a:spcBef>
              <a:spcAft>
                <a:spcPts val="800"/>
              </a:spcAft>
              <a:buClr>
                <a:srgbClr val="000000"/>
              </a:buClr>
              <a:buSzPts val="1200"/>
              <a:buFont typeface="Arial"/>
              <a:buNone/>
            </a:pPr>
            <a:r>
              <a:rPr lang="en-GB" sz="1200" b="0" i="0" u="none" strike="noStrike" cap="none">
                <a:solidFill>
                  <a:schemeClr val="dk1"/>
                </a:solidFill>
                <a:latin typeface="Arial"/>
                <a:ea typeface="Arial"/>
                <a:cs typeface="Arial"/>
                <a:sym typeface="Arial"/>
              </a:rPr>
              <a:t>To be considered alongside the </a:t>
            </a:r>
            <a:r>
              <a:rPr lang="en-GB" sz="1200" b="1" i="1" u="none" strike="noStrike" cap="none">
                <a:solidFill>
                  <a:schemeClr val="dk1"/>
                </a:solidFill>
                <a:latin typeface="Arial"/>
                <a:ea typeface="Arial"/>
                <a:cs typeface="Arial"/>
                <a:sym typeface="Arial"/>
              </a:rPr>
              <a:t>‘Learning Loop’</a:t>
            </a:r>
            <a:r>
              <a:rPr lang="en-GB" sz="1200" b="0" i="0" u="none" strike="noStrike" cap="none">
                <a:solidFill>
                  <a:schemeClr val="dk1"/>
                </a:solidFill>
                <a:latin typeface="Arial"/>
                <a:ea typeface="Arial"/>
                <a:cs typeface="Arial"/>
                <a:sym typeface="Arial"/>
              </a:rPr>
              <a:t> and </a:t>
            </a:r>
            <a:r>
              <a:rPr lang="en-GB" sz="1200" b="1" i="1" u="none" strike="noStrike" cap="none">
                <a:solidFill>
                  <a:schemeClr val="dk1"/>
                </a:solidFill>
                <a:latin typeface="Arial"/>
                <a:ea typeface="Arial"/>
                <a:cs typeface="Arial"/>
                <a:sym typeface="Arial"/>
              </a:rPr>
              <a:t>‘Rosenshine’s Principles’</a:t>
            </a:r>
            <a:endParaRPr sz="1200" b="1" i="1" u="none" strike="noStrike" cap="none">
              <a:solidFill>
                <a:schemeClr val="dk1"/>
              </a:solidFill>
              <a:latin typeface="Arial"/>
              <a:ea typeface="Arial"/>
              <a:cs typeface="Arial"/>
              <a:sym typeface="Arial"/>
            </a:endParaRPr>
          </a:p>
        </p:txBody>
      </p:sp>
      <p:graphicFrame>
        <p:nvGraphicFramePr>
          <p:cNvPr id="121" name="Google Shape;121;g36ab908f2b9_0_6"/>
          <p:cNvGraphicFramePr/>
          <p:nvPr/>
        </p:nvGraphicFramePr>
        <p:xfrm>
          <a:off x="230188" y="1541750"/>
          <a:ext cx="9445625" cy="4572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448300">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Stages of the Lesson</a:t>
                      </a: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Strategies and Activities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(Including non-negotiables*)</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Guidance and Notes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t>‘Things to look out for’</a:t>
                      </a:r>
                      <a:endParaRPr sz="1000" b="1" u="none" strike="noStrike" cap="none"/>
                    </a:p>
                  </a:txBody>
                  <a:tcPr marL="68575" marR="68575" marT="0" marB="0"/>
                </a:tc>
                <a:extLst>
                  <a:ext uri="{0D108BD9-81ED-4DB2-BD59-A6C34878D82A}">
                    <a16:rowId xmlns:a16="http://schemas.microsoft.com/office/drawing/2014/main" val="10000"/>
                  </a:ext>
                </a:extLst>
              </a:tr>
            </a:tbl>
          </a:graphicData>
        </a:graphic>
      </p:graphicFrame>
      <p:graphicFrame>
        <p:nvGraphicFramePr>
          <p:cNvPr id="122" name="Google Shape;122;g36ab908f2b9_0_6"/>
          <p:cNvGraphicFramePr/>
          <p:nvPr/>
        </p:nvGraphicFramePr>
        <p:xfrm>
          <a:off x="230175" y="2220178"/>
          <a:ext cx="9445625" cy="7620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685800">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Signposting today’s lesson</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Focus or ‘Big Question’ for the lesson</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t>Starter</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Sharing success criteria</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t>Links to prior and future learning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How is this recorded or shared?</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Avoid meaningless copying down</a:t>
                      </a:r>
                      <a:endParaRPr sz="1000" u="none" strike="noStrike" cap="none"/>
                    </a:p>
                  </a:txBody>
                  <a:tcPr marL="68575" marR="68575" marT="0" marB="0"/>
                </a:tc>
                <a:extLst>
                  <a:ext uri="{0D108BD9-81ED-4DB2-BD59-A6C34878D82A}">
                    <a16:rowId xmlns:a16="http://schemas.microsoft.com/office/drawing/2014/main" val="10000"/>
                  </a:ext>
                </a:extLst>
              </a:tr>
            </a:tbl>
          </a:graphicData>
        </a:graphic>
      </p:graphicFrame>
      <p:sp>
        <p:nvSpPr>
          <p:cNvPr id="123" name="Google Shape;123;g36ab908f2b9_0_6"/>
          <p:cNvSpPr txBox="1"/>
          <p:nvPr/>
        </p:nvSpPr>
        <p:spPr>
          <a:xfrm>
            <a:off x="230175" y="3078361"/>
            <a:ext cx="9445500" cy="2943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dirty="0">
                <a:solidFill>
                  <a:schemeClr val="dk1"/>
                </a:solidFill>
                <a:latin typeface="Arial"/>
                <a:ea typeface="Arial"/>
                <a:cs typeface="Arial"/>
                <a:sym typeface="Arial"/>
              </a:rPr>
              <a:t>Further Guidance:</a:t>
            </a:r>
            <a:endParaRPr sz="1100" b="1" i="0" u="none" strike="noStrike" cap="none" dirty="0">
              <a:solidFill>
                <a:schemeClr val="dk1"/>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Be concise and clear – show and introduce the key objectives linked to the new material you will teach in that lesson.</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Demonstrate that this part of a learning journey. Link the content of the lesson to prior learning (big picture).</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Pre-empt and tackle high frequency errors and misconceptions.</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Use any support pro-actively. LSAs actively involved in supporting by scanning the room and providing any necessary support.</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dirty="0">
              <a:solidFill>
                <a:schemeClr val="dk1"/>
              </a:solidFill>
            </a:endParaRPr>
          </a:p>
          <a:p>
            <a:pPr marL="0" marR="0" lvl="0" indent="0" algn="l" rtl="0">
              <a:lnSpc>
                <a:spcPct val="100000"/>
              </a:lnSpc>
              <a:spcBef>
                <a:spcPts val="0"/>
              </a:spcBef>
              <a:spcAft>
                <a:spcPts val="0"/>
              </a:spcAft>
              <a:buClr>
                <a:srgbClr val="000000"/>
              </a:buClr>
              <a:buSzPts val="1100"/>
              <a:buFont typeface="Arial"/>
              <a:buNone/>
            </a:pPr>
            <a:r>
              <a:rPr lang="en-GB" sz="1100" b="1" dirty="0">
                <a:solidFill>
                  <a:schemeClr val="dk1"/>
                </a:solidFill>
              </a:rPr>
              <a:t>Setting the conditions for the lesson:</a:t>
            </a:r>
            <a:endParaRPr sz="1100" b="1" dirty="0">
              <a:solidFill>
                <a:schemeClr val="dk1"/>
              </a:solidFill>
            </a:endParaRPr>
          </a:p>
          <a:p>
            <a:pPr marL="171450" marR="0" lvl="0" indent="-171450" algn="l" rtl="0">
              <a:lnSpc>
                <a:spcPct val="100000"/>
              </a:lnSpc>
              <a:spcBef>
                <a:spcPts val="0"/>
              </a:spcBef>
              <a:spcAft>
                <a:spcPts val="0"/>
              </a:spcAft>
              <a:buClr>
                <a:srgbClr val="000000"/>
              </a:buClr>
              <a:buSzPts val="1100"/>
              <a:buFont typeface="Wingdings" panose="05000000000000000000" pitchFamily="2" charset="2"/>
              <a:buChar char="§"/>
            </a:pPr>
            <a:r>
              <a:rPr lang="en-GB" sz="1100" dirty="0">
                <a:solidFill>
                  <a:schemeClr val="dk1"/>
                </a:solidFill>
              </a:rPr>
              <a:t>Remember to be upbeat and use clarity in your voice and instruction, </a:t>
            </a:r>
            <a:r>
              <a:rPr lang="en-GB" sz="1100" dirty="0">
                <a:solidFill>
                  <a:srgbClr val="FF0000"/>
                </a:solidFill>
              </a:rPr>
              <a:t>‘Today we are going to be learning about… this is important because… and this fits in with…’</a:t>
            </a:r>
            <a:endParaRPr sz="1100" dirty="0">
              <a:solidFill>
                <a:srgbClr val="FF0000"/>
              </a:solidFill>
            </a:endParaRPr>
          </a:p>
          <a:p>
            <a:pPr marL="171450" marR="0" lvl="0" indent="-171450" algn="l" rtl="0">
              <a:lnSpc>
                <a:spcPct val="100000"/>
              </a:lnSpc>
              <a:spcBef>
                <a:spcPts val="0"/>
              </a:spcBef>
              <a:spcAft>
                <a:spcPts val="0"/>
              </a:spcAft>
              <a:buClr>
                <a:srgbClr val="000000"/>
              </a:buClr>
              <a:buSzPts val="1100"/>
              <a:buFont typeface="Wingdings" panose="05000000000000000000" pitchFamily="2" charset="2"/>
              <a:buChar char="§"/>
            </a:pPr>
            <a:r>
              <a:rPr lang="en-GB" sz="1100" dirty="0">
                <a:solidFill>
                  <a:schemeClr val="dk1"/>
                </a:solidFill>
              </a:rPr>
              <a:t>Give reminders to students about how you’ll be asking lots of questions to check understanding throughout.</a:t>
            </a:r>
            <a:endParaRPr sz="1100" dirty="0">
              <a:solidFill>
                <a:schemeClr val="dk1"/>
              </a:solidFill>
            </a:endParaRPr>
          </a:p>
          <a:p>
            <a:pPr marL="171450" marR="0" lvl="0" indent="-171450" algn="l" rtl="0">
              <a:lnSpc>
                <a:spcPct val="100000"/>
              </a:lnSpc>
              <a:spcBef>
                <a:spcPts val="0"/>
              </a:spcBef>
              <a:spcAft>
                <a:spcPts val="0"/>
              </a:spcAft>
              <a:buClr>
                <a:srgbClr val="000000"/>
              </a:buClr>
              <a:buSzPts val="1100"/>
              <a:buFont typeface="Wingdings" panose="05000000000000000000" pitchFamily="2" charset="2"/>
              <a:buChar char="§"/>
            </a:pPr>
            <a:r>
              <a:rPr lang="en-GB" sz="1100" dirty="0">
                <a:solidFill>
                  <a:schemeClr val="dk1"/>
                </a:solidFill>
              </a:rPr>
              <a:t>All students should be listening - your words are gold dust, you are the subject expert.</a:t>
            </a:r>
            <a:endParaRPr sz="1100" dirty="0">
              <a:solidFill>
                <a:schemeClr val="dk1"/>
              </a:solidFill>
            </a:endParaRPr>
          </a:p>
          <a:p>
            <a:pPr marL="171450" marR="0" lvl="0" indent="-171450" algn="l" rtl="0">
              <a:lnSpc>
                <a:spcPct val="100000"/>
              </a:lnSpc>
              <a:spcBef>
                <a:spcPts val="0"/>
              </a:spcBef>
              <a:spcAft>
                <a:spcPts val="0"/>
              </a:spcAft>
              <a:buClr>
                <a:srgbClr val="000000"/>
              </a:buClr>
              <a:buSzPts val="1100"/>
              <a:buFont typeface="Wingdings" panose="05000000000000000000" pitchFamily="2" charset="2"/>
              <a:buChar char="§"/>
            </a:pPr>
            <a:r>
              <a:rPr lang="en-GB" sz="1100" dirty="0">
                <a:solidFill>
                  <a:schemeClr val="dk1"/>
                </a:solidFill>
              </a:rPr>
              <a:t>Avoid any waffle.</a:t>
            </a:r>
            <a:endParaRPr sz="1100" dirty="0">
              <a:solidFill>
                <a:schemeClr val="dk1"/>
              </a:solidFill>
            </a:endParaRPr>
          </a:p>
          <a:p>
            <a:pPr marL="171450" marR="0" lvl="0" indent="-171450" algn="l" rtl="0">
              <a:lnSpc>
                <a:spcPct val="100000"/>
              </a:lnSpc>
              <a:spcBef>
                <a:spcPts val="0"/>
              </a:spcBef>
              <a:spcAft>
                <a:spcPts val="0"/>
              </a:spcAft>
              <a:buClr>
                <a:srgbClr val="000000"/>
              </a:buClr>
              <a:buSzPts val="1100"/>
              <a:buFont typeface="Wingdings" panose="05000000000000000000" pitchFamily="2" charset="2"/>
              <a:buChar char="§"/>
            </a:pPr>
            <a:r>
              <a:rPr lang="en-GB" sz="1100" dirty="0">
                <a:solidFill>
                  <a:schemeClr val="dk1"/>
                </a:solidFill>
              </a:rPr>
              <a:t>Show authority.</a:t>
            </a:r>
            <a:endParaRPr sz="1100" dirty="0">
              <a:solidFill>
                <a:schemeClr val="dk1"/>
              </a:solidFill>
            </a:endParaRPr>
          </a:p>
          <a:p>
            <a:pPr marL="171450" marR="0" lvl="0" indent="-171450" algn="l" rtl="0">
              <a:lnSpc>
                <a:spcPct val="100000"/>
              </a:lnSpc>
              <a:spcBef>
                <a:spcPts val="0"/>
              </a:spcBef>
              <a:spcAft>
                <a:spcPts val="0"/>
              </a:spcAft>
              <a:buClr>
                <a:srgbClr val="000000"/>
              </a:buClr>
              <a:buSzPts val="1100"/>
              <a:buFont typeface="Wingdings" panose="05000000000000000000" pitchFamily="2" charset="2"/>
              <a:buChar char="§"/>
            </a:pPr>
            <a:r>
              <a:rPr lang="en-GB" sz="1100" dirty="0">
                <a:solidFill>
                  <a:schemeClr val="dk1"/>
                </a:solidFill>
              </a:rPr>
              <a:t>Emphasise any key points.</a:t>
            </a:r>
            <a:endParaRPr sz="1100" dirty="0">
              <a:solidFill>
                <a:schemeClr val="dk1"/>
              </a:solidFill>
            </a:endParaRPr>
          </a:p>
          <a:p>
            <a:pPr marL="171450" marR="0" lvl="0" indent="-171450" algn="l" rtl="0">
              <a:lnSpc>
                <a:spcPct val="100000"/>
              </a:lnSpc>
              <a:spcBef>
                <a:spcPts val="0"/>
              </a:spcBef>
              <a:spcAft>
                <a:spcPts val="0"/>
              </a:spcAft>
              <a:buClr>
                <a:srgbClr val="000000"/>
              </a:buClr>
              <a:buSzPts val="1100"/>
              <a:buFont typeface="Wingdings" panose="05000000000000000000" pitchFamily="2" charset="2"/>
              <a:buChar char="§"/>
            </a:pPr>
            <a:r>
              <a:rPr lang="en-GB" sz="1100" dirty="0">
                <a:solidFill>
                  <a:schemeClr val="dk1"/>
                </a:solidFill>
              </a:rPr>
              <a:t>Pre-empt any misconceptions and high-frequency errors, </a:t>
            </a:r>
            <a:r>
              <a:rPr lang="en-GB" sz="1100" dirty="0">
                <a:solidFill>
                  <a:srgbClr val="FF0000"/>
                </a:solidFill>
              </a:rPr>
              <a:t>‘A lot of students tend to… don’t make the mistake of… some students confuse…’</a:t>
            </a:r>
            <a:endParaRPr sz="1100" dirty="0">
              <a:solidFill>
                <a:srgbClr val="FF0000"/>
              </a:solidFill>
            </a:endParaRPr>
          </a:p>
          <a:p>
            <a:pPr marL="171450" marR="0" lvl="0" indent="-171450" algn="l" rtl="0">
              <a:lnSpc>
                <a:spcPct val="100000"/>
              </a:lnSpc>
              <a:spcBef>
                <a:spcPts val="0"/>
              </a:spcBef>
              <a:spcAft>
                <a:spcPts val="0"/>
              </a:spcAft>
              <a:buClr>
                <a:srgbClr val="000000"/>
              </a:buClr>
              <a:buSzPts val="1100"/>
              <a:buFont typeface="Wingdings" panose="05000000000000000000" pitchFamily="2" charset="2"/>
              <a:buChar char="§"/>
            </a:pPr>
            <a:r>
              <a:rPr lang="en-GB" sz="1100" dirty="0">
                <a:solidFill>
                  <a:schemeClr val="dk1"/>
                </a:solidFill>
              </a:rPr>
              <a:t>LSAs are there to support the SEND students in the room as well as subtly speaking to students lacking focus.</a:t>
            </a:r>
            <a:endParaRPr sz="1100" dirty="0">
              <a:solidFill>
                <a:schemeClr val="dk1"/>
              </a:solidFill>
            </a:endParaRPr>
          </a:p>
          <a:p>
            <a:pPr marL="0" marR="0" lvl="0" indent="0" algn="l" rtl="0">
              <a:lnSpc>
                <a:spcPct val="100000"/>
              </a:lnSpc>
              <a:spcBef>
                <a:spcPts val="0"/>
              </a:spcBef>
              <a:spcAft>
                <a:spcPts val="0"/>
              </a:spcAft>
              <a:buClr>
                <a:srgbClr val="000000"/>
              </a:buClr>
              <a:buSzPts val="1100"/>
              <a:buFont typeface="Arial"/>
              <a:buNone/>
            </a:pPr>
            <a:endParaRPr sz="1100" dirty="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g36ab908f2b9_0_12"/>
          <p:cNvSpPr txBox="1"/>
          <p:nvPr/>
        </p:nvSpPr>
        <p:spPr>
          <a:xfrm>
            <a:off x="284975" y="319425"/>
            <a:ext cx="9253500" cy="671400"/>
          </a:xfrm>
          <a:prstGeom prst="rect">
            <a:avLst/>
          </a:prstGeom>
          <a:noFill/>
          <a:ln>
            <a:noFill/>
          </a:ln>
        </p:spPr>
        <p:txBody>
          <a:bodyPr spcFirstLastPara="1" wrap="square" lIns="91425" tIns="91425" rIns="91425" bIns="91425" anchor="t" anchorCtr="0">
            <a:spAutoFit/>
          </a:bodyPr>
          <a:lstStyle/>
          <a:p>
            <a:pPr marL="0" marR="0" lvl="0" indent="0" algn="l" rtl="0">
              <a:lnSpc>
                <a:spcPct val="107916"/>
              </a:lnSpc>
              <a:spcBef>
                <a:spcPts val="0"/>
              </a:spcBef>
              <a:spcAft>
                <a:spcPts val="0"/>
              </a:spcAft>
              <a:buClr>
                <a:srgbClr val="000000"/>
              </a:buClr>
              <a:buSzPts val="1200"/>
              <a:buFont typeface="Arial"/>
              <a:buNone/>
            </a:pPr>
            <a:r>
              <a:rPr lang="en-GB" sz="1200" b="1" i="0" u="none" strike="noStrike" cap="none">
                <a:solidFill>
                  <a:schemeClr val="dk1"/>
                </a:solidFill>
                <a:latin typeface="Arial"/>
                <a:ea typeface="Arial"/>
                <a:cs typeface="Arial"/>
                <a:sym typeface="Arial"/>
              </a:rPr>
              <a:t>‘The JFC Way’ Lessons at John Ferneley College – a basic guide</a:t>
            </a:r>
            <a:endParaRPr sz="1200" b="1" i="0" u="none" strike="noStrike" cap="none">
              <a:solidFill>
                <a:schemeClr val="dk1"/>
              </a:solidFill>
              <a:latin typeface="Arial"/>
              <a:ea typeface="Arial"/>
              <a:cs typeface="Arial"/>
              <a:sym typeface="Arial"/>
            </a:endParaRPr>
          </a:p>
          <a:p>
            <a:pPr marL="0" marR="0" lvl="0" indent="0" algn="l" rtl="0">
              <a:lnSpc>
                <a:spcPct val="107916"/>
              </a:lnSpc>
              <a:spcBef>
                <a:spcPts val="800"/>
              </a:spcBef>
              <a:spcAft>
                <a:spcPts val="800"/>
              </a:spcAft>
              <a:buClr>
                <a:srgbClr val="000000"/>
              </a:buClr>
              <a:buSzPts val="1200"/>
              <a:buFont typeface="Arial"/>
              <a:buNone/>
            </a:pPr>
            <a:r>
              <a:rPr lang="en-GB" sz="1200" b="0" i="0" u="none" strike="noStrike" cap="none">
                <a:solidFill>
                  <a:schemeClr val="dk1"/>
                </a:solidFill>
                <a:latin typeface="Arial"/>
                <a:ea typeface="Arial"/>
                <a:cs typeface="Arial"/>
                <a:sym typeface="Arial"/>
              </a:rPr>
              <a:t>To be considered alongside the </a:t>
            </a:r>
            <a:r>
              <a:rPr lang="en-GB" sz="1200" b="1" i="1" u="none" strike="noStrike" cap="none">
                <a:solidFill>
                  <a:schemeClr val="dk1"/>
                </a:solidFill>
                <a:latin typeface="Arial"/>
                <a:ea typeface="Arial"/>
                <a:cs typeface="Arial"/>
                <a:sym typeface="Arial"/>
              </a:rPr>
              <a:t>‘Learning Loop’</a:t>
            </a:r>
            <a:r>
              <a:rPr lang="en-GB" sz="1200" b="0" i="0" u="none" strike="noStrike" cap="none">
                <a:solidFill>
                  <a:schemeClr val="dk1"/>
                </a:solidFill>
                <a:latin typeface="Arial"/>
                <a:ea typeface="Arial"/>
                <a:cs typeface="Arial"/>
                <a:sym typeface="Arial"/>
              </a:rPr>
              <a:t> and </a:t>
            </a:r>
            <a:r>
              <a:rPr lang="en-GB" sz="1200" b="1" i="1" u="none" strike="noStrike" cap="none">
                <a:solidFill>
                  <a:schemeClr val="dk1"/>
                </a:solidFill>
                <a:latin typeface="Arial"/>
                <a:ea typeface="Arial"/>
                <a:cs typeface="Arial"/>
                <a:sym typeface="Arial"/>
              </a:rPr>
              <a:t>‘Rosenshine’s Principles’</a:t>
            </a:r>
            <a:endParaRPr sz="1200" b="1" i="1" u="none" strike="noStrike" cap="none">
              <a:solidFill>
                <a:schemeClr val="dk1"/>
              </a:solidFill>
              <a:latin typeface="Arial"/>
              <a:ea typeface="Arial"/>
              <a:cs typeface="Arial"/>
              <a:sym typeface="Arial"/>
            </a:endParaRPr>
          </a:p>
        </p:txBody>
      </p:sp>
      <p:graphicFrame>
        <p:nvGraphicFramePr>
          <p:cNvPr id="130" name="Google Shape;130;g36ab908f2b9_0_12"/>
          <p:cNvGraphicFramePr/>
          <p:nvPr/>
        </p:nvGraphicFramePr>
        <p:xfrm>
          <a:off x="230188" y="1541750"/>
          <a:ext cx="9445625" cy="4572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448300">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Stages of the Lesson</a:t>
                      </a: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Strategies and Activities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(Including non-negotiables*)</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Guidance and Notes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t>‘Things to look out for’</a:t>
                      </a:r>
                      <a:endParaRPr sz="1000" b="1" u="none" strike="noStrike" cap="none"/>
                    </a:p>
                  </a:txBody>
                  <a:tcPr marL="68575" marR="68575" marT="0" marB="0"/>
                </a:tc>
                <a:extLst>
                  <a:ext uri="{0D108BD9-81ED-4DB2-BD59-A6C34878D82A}">
                    <a16:rowId xmlns:a16="http://schemas.microsoft.com/office/drawing/2014/main" val="10000"/>
                  </a:ext>
                </a:extLst>
              </a:tr>
            </a:tbl>
          </a:graphicData>
        </a:graphic>
      </p:graphicFrame>
      <p:graphicFrame>
        <p:nvGraphicFramePr>
          <p:cNvPr id="131" name="Google Shape;131;g36ab908f2b9_0_12"/>
          <p:cNvGraphicFramePr/>
          <p:nvPr/>
        </p:nvGraphicFramePr>
        <p:xfrm>
          <a:off x="230050" y="2173475"/>
          <a:ext cx="9445625" cy="9144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904875">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Development:</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Teaching of new knowledge, content, understanding</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Whole class teacher interactive?</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Teacher led?</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Reading?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In pairs or groups to encounter new knowledge?</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Ensure new material is covered in manageable chunks</a:t>
                      </a: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How are students encountering this new content and knowledge? </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How are they recording it? </a:t>
                      </a:r>
                      <a:endParaRPr sz="1000" u="none" strike="noStrike" cap="none"/>
                    </a:p>
                  </a:txBody>
                  <a:tcPr marL="68575" marR="68575" marT="0" marB="0"/>
                </a:tc>
                <a:extLst>
                  <a:ext uri="{0D108BD9-81ED-4DB2-BD59-A6C34878D82A}">
                    <a16:rowId xmlns:a16="http://schemas.microsoft.com/office/drawing/2014/main" val="10000"/>
                  </a:ext>
                </a:extLst>
              </a:tr>
            </a:tbl>
          </a:graphicData>
        </a:graphic>
      </p:graphicFrame>
      <p:sp>
        <p:nvSpPr>
          <p:cNvPr id="132" name="Google Shape;132;g36ab908f2b9_0_12"/>
          <p:cNvSpPr txBox="1"/>
          <p:nvPr/>
        </p:nvSpPr>
        <p:spPr>
          <a:xfrm>
            <a:off x="230175" y="3157019"/>
            <a:ext cx="9445500" cy="2943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dirty="0">
                <a:solidFill>
                  <a:schemeClr val="dk1"/>
                </a:solidFill>
                <a:latin typeface="Arial"/>
                <a:ea typeface="Arial"/>
                <a:cs typeface="Arial"/>
                <a:sym typeface="Arial"/>
              </a:rPr>
              <a:t>Further Guidance:</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Plan your questions appropriately. Planning ahead by anticipating misconceptions to ask questions about will help you to check for understanding.</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Deliver new material in small chunks (bite size) in a step-by-step way with opportunity for frequent recaps.</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Chunk your information with checking throughout.</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Offer suitable challenge. Pitch to the top and differentiate down.</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Make sure your planning gives you the chance to challenge the most able and support underachievers.</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100" dirty="0">
              <a:solidFill>
                <a:schemeClr val="dk1"/>
              </a:solidFill>
            </a:endParaRPr>
          </a:p>
          <a:p>
            <a:pPr marL="0" marR="0" lvl="0" indent="0" algn="l" rtl="0">
              <a:lnSpc>
                <a:spcPct val="100000"/>
              </a:lnSpc>
              <a:spcBef>
                <a:spcPts val="0"/>
              </a:spcBef>
              <a:spcAft>
                <a:spcPts val="0"/>
              </a:spcAft>
              <a:buNone/>
            </a:pPr>
            <a:r>
              <a:rPr lang="en-GB" sz="1100" b="1" dirty="0">
                <a:solidFill>
                  <a:schemeClr val="dk1"/>
                </a:solidFill>
              </a:rPr>
              <a:t>New Material:</a:t>
            </a:r>
            <a:endParaRPr sz="1100" b="1"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You are the one with the knowledge!</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Teach the new material in bite size chunks and check for understanding at key intervals.</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Do this often to help maintain focus and active listening, ‘We are working through this in chunks, </a:t>
            </a:r>
            <a:r>
              <a:rPr lang="en-GB" sz="1100" dirty="0">
                <a:solidFill>
                  <a:srgbClr val="FF0000"/>
                </a:solidFill>
              </a:rPr>
              <a:t> ‘I will ask questions as we go… make sure you are listening to help your understanding…’</a:t>
            </a:r>
            <a:endParaRPr sz="1100" dirty="0">
              <a:solidFill>
                <a:srgbClr val="FF0000"/>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Ask winnable questions - direct lower order questions to your lower attainers first to ensure they are listening. Getting the answer right can help keep them on track and motivated, </a:t>
            </a:r>
            <a:r>
              <a:rPr lang="en-GB" sz="1100" dirty="0">
                <a:solidFill>
                  <a:srgbClr val="FF0000"/>
                </a:solidFill>
              </a:rPr>
              <a:t>‘Well done Julia for giving the correct answer. James, what was correct about Julia’s answer?’</a:t>
            </a:r>
            <a:endParaRPr sz="1100" dirty="0">
              <a:solidFill>
                <a:srgbClr val="FF0000"/>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Scan all students as you hear responses. This will stop others from switching off because they haven’t been picked.</a:t>
            </a:r>
            <a:endParaRPr sz="1100" dirty="0">
              <a:solidFill>
                <a:schemeClr val="dk1"/>
              </a:solidFil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dirty="0">
              <a:solidFill>
                <a:schemeClr val="dk1"/>
              </a:solidFill>
              <a:latin typeface="Arial"/>
              <a:ea typeface="Arial"/>
              <a:cs typeface="Arial"/>
              <a:sym typeface="Arial"/>
            </a:endParaRPr>
          </a:p>
          <a:p>
            <a:pPr marL="171450" marR="0" lvl="0" indent="-101600" algn="l" rtl="0">
              <a:lnSpc>
                <a:spcPct val="100000"/>
              </a:lnSpc>
              <a:spcBef>
                <a:spcPts val="0"/>
              </a:spcBef>
              <a:spcAft>
                <a:spcPts val="0"/>
              </a:spcAft>
              <a:buClr>
                <a:srgbClr val="000000"/>
              </a:buClr>
              <a:buSzPts val="1100"/>
              <a:buFont typeface="Noto Sans Symbols"/>
              <a:buNone/>
            </a:pP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1" i="0" u="none" strike="noStrike" cap="none" dirty="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g36ab908f2b9_0_22"/>
          <p:cNvSpPr txBox="1"/>
          <p:nvPr/>
        </p:nvSpPr>
        <p:spPr>
          <a:xfrm>
            <a:off x="284975" y="319425"/>
            <a:ext cx="9253500" cy="671400"/>
          </a:xfrm>
          <a:prstGeom prst="rect">
            <a:avLst/>
          </a:prstGeom>
          <a:noFill/>
          <a:ln>
            <a:noFill/>
          </a:ln>
        </p:spPr>
        <p:txBody>
          <a:bodyPr spcFirstLastPara="1" wrap="square" lIns="91425" tIns="91425" rIns="91425" bIns="91425" anchor="t" anchorCtr="0">
            <a:spAutoFit/>
          </a:bodyPr>
          <a:lstStyle/>
          <a:p>
            <a:pPr marL="0" marR="0" lvl="0" indent="0" algn="l" rtl="0">
              <a:lnSpc>
                <a:spcPct val="107916"/>
              </a:lnSpc>
              <a:spcBef>
                <a:spcPts val="0"/>
              </a:spcBef>
              <a:spcAft>
                <a:spcPts val="0"/>
              </a:spcAft>
              <a:buClr>
                <a:srgbClr val="000000"/>
              </a:buClr>
              <a:buSzPts val="1200"/>
              <a:buFont typeface="Arial"/>
              <a:buNone/>
            </a:pPr>
            <a:r>
              <a:rPr lang="en-GB" sz="1200" b="1" i="0" u="none" strike="noStrike" cap="none">
                <a:solidFill>
                  <a:schemeClr val="dk1"/>
                </a:solidFill>
                <a:latin typeface="Arial"/>
                <a:ea typeface="Arial"/>
                <a:cs typeface="Arial"/>
                <a:sym typeface="Arial"/>
              </a:rPr>
              <a:t>‘The JFC Way’ Lessons at John Ferneley College – a basic guide</a:t>
            </a:r>
            <a:endParaRPr sz="1200" b="1" i="0" u="none" strike="noStrike" cap="none">
              <a:solidFill>
                <a:schemeClr val="dk1"/>
              </a:solidFill>
              <a:latin typeface="Arial"/>
              <a:ea typeface="Arial"/>
              <a:cs typeface="Arial"/>
              <a:sym typeface="Arial"/>
            </a:endParaRPr>
          </a:p>
          <a:p>
            <a:pPr marL="0" marR="0" lvl="0" indent="0" algn="l" rtl="0">
              <a:lnSpc>
                <a:spcPct val="107916"/>
              </a:lnSpc>
              <a:spcBef>
                <a:spcPts val="800"/>
              </a:spcBef>
              <a:spcAft>
                <a:spcPts val="800"/>
              </a:spcAft>
              <a:buClr>
                <a:srgbClr val="000000"/>
              </a:buClr>
              <a:buSzPts val="1200"/>
              <a:buFont typeface="Arial"/>
              <a:buNone/>
            </a:pPr>
            <a:r>
              <a:rPr lang="en-GB" sz="1200" b="0" i="0" u="none" strike="noStrike" cap="none">
                <a:solidFill>
                  <a:schemeClr val="dk1"/>
                </a:solidFill>
                <a:latin typeface="Arial"/>
                <a:ea typeface="Arial"/>
                <a:cs typeface="Arial"/>
                <a:sym typeface="Arial"/>
              </a:rPr>
              <a:t>To be considered alongside the </a:t>
            </a:r>
            <a:r>
              <a:rPr lang="en-GB" sz="1200" b="1" i="1" u="none" strike="noStrike" cap="none">
                <a:solidFill>
                  <a:schemeClr val="dk1"/>
                </a:solidFill>
                <a:latin typeface="Arial"/>
                <a:ea typeface="Arial"/>
                <a:cs typeface="Arial"/>
                <a:sym typeface="Arial"/>
              </a:rPr>
              <a:t>‘Learning Loop’</a:t>
            </a:r>
            <a:r>
              <a:rPr lang="en-GB" sz="1200" b="0" i="0" u="none" strike="noStrike" cap="none">
                <a:solidFill>
                  <a:schemeClr val="dk1"/>
                </a:solidFill>
                <a:latin typeface="Arial"/>
                <a:ea typeface="Arial"/>
                <a:cs typeface="Arial"/>
                <a:sym typeface="Arial"/>
              </a:rPr>
              <a:t> and </a:t>
            </a:r>
            <a:r>
              <a:rPr lang="en-GB" sz="1200" b="1" i="1" u="none" strike="noStrike" cap="none">
                <a:solidFill>
                  <a:schemeClr val="dk1"/>
                </a:solidFill>
                <a:latin typeface="Arial"/>
                <a:ea typeface="Arial"/>
                <a:cs typeface="Arial"/>
                <a:sym typeface="Arial"/>
              </a:rPr>
              <a:t>‘Rosenshine’s Principles’</a:t>
            </a:r>
            <a:endParaRPr sz="1200" b="1" i="1" u="none" strike="noStrike" cap="none">
              <a:solidFill>
                <a:schemeClr val="dk1"/>
              </a:solidFill>
              <a:latin typeface="Arial"/>
              <a:ea typeface="Arial"/>
              <a:cs typeface="Arial"/>
              <a:sym typeface="Arial"/>
            </a:endParaRPr>
          </a:p>
        </p:txBody>
      </p:sp>
      <p:graphicFrame>
        <p:nvGraphicFramePr>
          <p:cNvPr id="139" name="Google Shape;139;g36ab908f2b9_0_22"/>
          <p:cNvGraphicFramePr/>
          <p:nvPr/>
        </p:nvGraphicFramePr>
        <p:xfrm>
          <a:off x="284963" y="1135350"/>
          <a:ext cx="9445625" cy="4572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448300">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Stages of the Lesson</a:t>
                      </a: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Strategies and Activities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(Including non-negotiables*)</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Guidance and Notes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t>‘Things to look out for’</a:t>
                      </a:r>
                      <a:endParaRPr sz="1000" b="1" u="none" strike="noStrike" cap="none"/>
                    </a:p>
                  </a:txBody>
                  <a:tcPr marL="68575" marR="68575" marT="0" marB="0"/>
                </a:tc>
                <a:extLst>
                  <a:ext uri="{0D108BD9-81ED-4DB2-BD59-A6C34878D82A}">
                    <a16:rowId xmlns:a16="http://schemas.microsoft.com/office/drawing/2014/main" val="10000"/>
                  </a:ext>
                </a:extLst>
              </a:tr>
            </a:tbl>
          </a:graphicData>
        </a:graphic>
      </p:graphicFrame>
      <p:graphicFrame>
        <p:nvGraphicFramePr>
          <p:cNvPr id="140" name="Google Shape;140;g36ab908f2b9_0_22"/>
          <p:cNvGraphicFramePr/>
          <p:nvPr/>
        </p:nvGraphicFramePr>
        <p:xfrm>
          <a:off x="284975" y="1737050"/>
          <a:ext cx="9445625" cy="7620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747400">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Development:</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Modelling, </a:t>
                      </a:r>
                      <a:r>
                        <a:rPr lang="en-GB" sz="1000" b="1" u="none" strike="noStrike" cap="none">
                          <a:solidFill>
                            <a:srgbClr val="FF0000"/>
                          </a:solidFill>
                        </a:rPr>
                        <a:t>guided and independent practice,</a:t>
                      </a:r>
                      <a:r>
                        <a:rPr lang="en-GB" sz="1000" u="none" strike="noStrike" cap="none">
                          <a:solidFill>
                            <a:srgbClr val="FF0000"/>
                          </a:solidFill>
                        </a:rPr>
                        <a:t> </a:t>
                      </a:r>
                      <a:r>
                        <a:rPr lang="en-GB" sz="1000" u="none" strike="noStrike" cap="none"/>
                        <a:t>scaffolding</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Checking for understanding, using lots of questions </a:t>
                      </a:r>
                      <a:r>
                        <a:rPr lang="en-GB" sz="1000" b="1" u="none" strike="noStrike" cap="none">
                          <a:solidFill>
                            <a:srgbClr val="FF0000"/>
                          </a:solidFill>
                        </a:rPr>
                        <a:t>(cold call only)</a:t>
                      </a:r>
                      <a:r>
                        <a:rPr lang="en-GB" sz="1000" u="none" strike="noStrike" cap="none">
                          <a:solidFill>
                            <a:srgbClr val="FF0000"/>
                          </a:solidFill>
                        </a:rPr>
                        <a:t> </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C00000"/>
                          </a:solidFill>
                        </a:rPr>
                        <a:t>Use ‘I do, we do, you do’ where appropriate</a:t>
                      </a:r>
                      <a:endParaRPr sz="1000" b="1" u="none" strike="noStrike" cap="none">
                        <a:solidFill>
                          <a:srgbClr val="C00000"/>
                        </a:solidFill>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t>Use models to aid students cognitive process</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Provide scaffolds in chunks for difficult tasks</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Are you circulating?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Looking at work?</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Giving live feedback?</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Is it clear to students what they need to do and how?</a:t>
                      </a:r>
                      <a:endParaRPr sz="1000" u="none" strike="noStrike" cap="none"/>
                    </a:p>
                  </a:txBody>
                  <a:tcPr marL="68575" marR="68575" marT="0" marB="0"/>
                </a:tc>
                <a:extLst>
                  <a:ext uri="{0D108BD9-81ED-4DB2-BD59-A6C34878D82A}">
                    <a16:rowId xmlns:a16="http://schemas.microsoft.com/office/drawing/2014/main" val="10000"/>
                  </a:ext>
                </a:extLst>
              </a:tr>
            </a:tbl>
          </a:graphicData>
        </a:graphic>
      </p:graphicFrame>
      <p:sp>
        <p:nvSpPr>
          <p:cNvPr id="141" name="Google Shape;141;g36ab908f2b9_0_22"/>
          <p:cNvSpPr txBox="1"/>
          <p:nvPr/>
        </p:nvSpPr>
        <p:spPr>
          <a:xfrm>
            <a:off x="285050" y="2643550"/>
            <a:ext cx="9445500" cy="4081715"/>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dirty="0">
                <a:solidFill>
                  <a:schemeClr val="dk1"/>
                </a:solidFill>
                <a:latin typeface="Arial"/>
                <a:ea typeface="Arial"/>
                <a:cs typeface="Arial"/>
                <a:sym typeface="Arial"/>
              </a:rPr>
              <a:t>Further Guidance:</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I do – inform, explain, model and provide examples</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We do – work on tasks together. For example, use worked examples with some elements missing, or question students as you work through the process to develop confidence. Show the ‘correct’ version that has been worked together. This step is for students to develop their initial level of understanding. ‘We do’ MUST be recorded by students, not just staff.</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You do – Give time for students to practice before handing over the responsibility to them. You do should be completed independently by students, allowing them to demonstrate the learning that has occurred and for you check. </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Set the conditions for practice and provide success criteria.</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Focus on live marking/feedback. Target misconceptions and walk the room constantly.</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Work the clock. Provide time reminders and individual positive praise and reward points. </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If/when you spot a common error, stop the class. Insist on undivided attention and address the issue. Re-model or re-teach the step/idea/concept/task if necessary.</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100" dirty="0">
              <a:solidFill>
                <a:schemeClr val="dk1"/>
              </a:solidFill>
            </a:endParaRPr>
          </a:p>
          <a:p>
            <a:pPr marL="0" marR="0" lvl="0" indent="0" algn="l" rtl="0">
              <a:lnSpc>
                <a:spcPct val="100000"/>
              </a:lnSpc>
              <a:spcBef>
                <a:spcPts val="0"/>
              </a:spcBef>
              <a:spcAft>
                <a:spcPts val="0"/>
              </a:spcAft>
              <a:buNone/>
            </a:pPr>
            <a:r>
              <a:rPr lang="en-GB" sz="1100" b="1" dirty="0">
                <a:solidFill>
                  <a:schemeClr val="dk1"/>
                </a:solidFill>
              </a:rPr>
              <a:t>Developing, modelling, practising:</a:t>
            </a:r>
            <a:endParaRPr sz="1100" b="1"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I do - ensure all students are focused on you as you are modelling. No one else is writing.</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Communicate the structure of your modelling so that students know what is expected of them, </a:t>
            </a:r>
            <a:r>
              <a:rPr lang="en-GB" sz="1100" dirty="0">
                <a:solidFill>
                  <a:srgbClr val="FF0000"/>
                </a:solidFill>
              </a:rPr>
              <a:t>‘As I show you, I want you to track me, so that we can complete an example together and then you will be completing your own.’</a:t>
            </a:r>
            <a:endParaRPr sz="1100" dirty="0">
              <a:solidFill>
                <a:srgbClr val="FF0000"/>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We do - verbalise the thought process and demonstrate the feedback from the class live.</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Ensure your task challenges and supports students of differing abilities,</a:t>
            </a:r>
            <a:r>
              <a:rPr lang="en-GB" sz="1100" dirty="0">
                <a:solidFill>
                  <a:srgbClr val="FF0000"/>
                </a:solidFill>
              </a:rPr>
              <a:t> ‘Sarah, what would be my next step… Grace, is Sarah correct?’</a:t>
            </a:r>
            <a:endParaRPr sz="1100" dirty="0">
              <a:solidFill>
                <a:srgbClr val="FF0000"/>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You do - allow students to complete in silence with a clear time limit.</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At key intervals, check for understanding. Do this often.</a:t>
            </a:r>
            <a:r>
              <a:rPr lang="en-GB" sz="1100" dirty="0">
                <a:solidFill>
                  <a:srgbClr val="FF0000"/>
                </a:solidFill>
              </a:rPr>
              <a:t> ‘David, can you read out your answer so far… Sophia, what else would you include there?’</a:t>
            </a:r>
            <a:endParaRPr sz="1100" dirty="0">
              <a:solidFill>
                <a:srgbClr val="FF0000"/>
              </a:solidFill>
            </a:endParaRPr>
          </a:p>
          <a:p>
            <a:pPr marL="0" marR="0" lvl="0" indent="0" algn="l" rtl="0">
              <a:lnSpc>
                <a:spcPct val="100000"/>
              </a:lnSpc>
              <a:spcBef>
                <a:spcPts val="0"/>
              </a:spcBef>
              <a:spcAft>
                <a:spcPts val="0"/>
              </a:spcAft>
              <a:buNone/>
            </a:pPr>
            <a:endParaRPr sz="1100" dirty="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g36ab908f2b9_0_28"/>
          <p:cNvSpPr txBox="1"/>
          <p:nvPr/>
        </p:nvSpPr>
        <p:spPr>
          <a:xfrm>
            <a:off x="284975" y="319425"/>
            <a:ext cx="9253500" cy="671400"/>
          </a:xfrm>
          <a:prstGeom prst="rect">
            <a:avLst/>
          </a:prstGeom>
          <a:noFill/>
          <a:ln>
            <a:noFill/>
          </a:ln>
        </p:spPr>
        <p:txBody>
          <a:bodyPr spcFirstLastPara="1" wrap="square" lIns="91425" tIns="91425" rIns="91425" bIns="91425" anchor="t" anchorCtr="0">
            <a:spAutoFit/>
          </a:bodyPr>
          <a:lstStyle/>
          <a:p>
            <a:pPr marL="0" marR="0" lvl="0" indent="0" algn="l" rtl="0">
              <a:lnSpc>
                <a:spcPct val="107916"/>
              </a:lnSpc>
              <a:spcBef>
                <a:spcPts val="0"/>
              </a:spcBef>
              <a:spcAft>
                <a:spcPts val="0"/>
              </a:spcAft>
              <a:buClr>
                <a:srgbClr val="000000"/>
              </a:buClr>
              <a:buSzPts val="1200"/>
              <a:buFont typeface="Arial"/>
              <a:buNone/>
            </a:pPr>
            <a:r>
              <a:rPr lang="en-GB" sz="1200" b="1" i="0" u="none" strike="noStrike" cap="none">
                <a:solidFill>
                  <a:schemeClr val="dk1"/>
                </a:solidFill>
                <a:latin typeface="Arial"/>
                <a:ea typeface="Arial"/>
                <a:cs typeface="Arial"/>
                <a:sym typeface="Arial"/>
              </a:rPr>
              <a:t>‘The JFC Way’ Lessons at John Ferneley College – a basic guide</a:t>
            </a:r>
            <a:endParaRPr sz="1200" b="1" i="0" u="none" strike="noStrike" cap="none">
              <a:solidFill>
                <a:schemeClr val="dk1"/>
              </a:solidFill>
              <a:latin typeface="Arial"/>
              <a:ea typeface="Arial"/>
              <a:cs typeface="Arial"/>
              <a:sym typeface="Arial"/>
            </a:endParaRPr>
          </a:p>
          <a:p>
            <a:pPr marL="0" marR="0" lvl="0" indent="0" algn="l" rtl="0">
              <a:lnSpc>
                <a:spcPct val="107916"/>
              </a:lnSpc>
              <a:spcBef>
                <a:spcPts val="800"/>
              </a:spcBef>
              <a:spcAft>
                <a:spcPts val="800"/>
              </a:spcAft>
              <a:buClr>
                <a:srgbClr val="000000"/>
              </a:buClr>
              <a:buSzPts val="1200"/>
              <a:buFont typeface="Arial"/>
              <a:buNone/>
            </a:pPr>
            <a:r>
              <a:rPr lang="en-GB" sz="1200" b="0" i="0" u="none" strike="noStrike" cap="none">
                <a:solidFill>
                  <a:schemeClr val="dk1"/>
                </a:solidFill>
                <a:latin typeface="Arial"/>
                <a:ea typeface="Arial"/>
                <a:cs typeface="Arial"/>
                <a:sym typeface="Arial"/>
              </a:rPr>
              <a:t>To be considered alongside the </a:t>
            </a:r>
            <a:r>
              <a:rPr lang="en-GB" sz="1200" b="1" i="1" u="none" strike="noStrike" cap="none">
                <a:solidFill>
                  <a:schemeClr val="dk1"/>
                </a:solidFill>
                <a:latin typeface="Arial"/>
                <a:ea typeface="Arial"/>
                <a:cs typeface="Arial"/>
                <a:sym typeface="Arial"/>
              </a:rPr>
              <a:t>‘Learning Loop’</a:t>
            </a:r>
            <a:r>
              <a:rPr lang="en-GB" sz="1200" b="0" i="0" u="none" strike="noStrike" cap="none">
                <a:solidFill>
                  <a:schemeClr val="dk1"/>
                </a:solidFill>
                <a:latin typeface="Arial"/>
                <a:ea typeface="Arial"/>
                <a:cs typeface="Arial"/>
                <a:sym typeface="Arial"/>
              </a:rPr>
              <a:t> and </a:t>
            </a:r>
            <a:r>
              <a:rPr lang="en-GB" sz="1200" b="1" i="1" u="none" strike="noStrike" cap="none">
                <a:solidFill>
                  <a:schemeClr val="dk1"/>
                </a:solidFill>
                <a:latin typeface="Arial"/>
                <a:ea typeface="Arial"/>
                <a:cs typeface="Arial"/>
                <a:sym typeface="Arial"/>
              </a:rPr>
              <a:t>‘Rosenshine’s Principles’</a:t>
            </a:r>
            <a:endParaRPr sz="1200" b="1" i="1" u="none" strike="noStrike" cap="none">
              <a:solidFill>
                <a:schemeClr val="dk1"/>
              </a:solidFill>
              <a:latin typeface="Arial"/>
              <a:ea typeface="Arial"/>
              <a:cs typeface="Arial"/>
              <a:sym typeface="Arial"/>
            </a:endParaRPr>
          </a:p>
        </p:txBody>
      </p:sp>
      <p:graphicFrame>
        <p:nvGraphicFramePr>
          <p:cNvPr id="148" name="Google Shape;148;g36ab908f2b9_0_28"/>
          <p:cNvGraphicFramePr/>
          <p:nvPr/>
        </p:nvGraphicFramePr>
        <p:xfrm>
          <a:off x="230188" y="1541750"/>
          <a:ext cx="9445625" cy="4572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448300">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Stages of the Lesson</a:t>
                      </a: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Strategies and Activities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(Including non-negotiables*)</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Guidance and Notes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t>‘Things to look out for’</a:t>
                      </a:r>
                      <a:endParaRPr sz="1000" b="1" u="none" strike="noStrike" cap="none"/>
                    </a:p>
                  </a:txBody>
                  <a:tcPr marL="68575" marR="68575" marT="0" marB="0"/>
                </a:tc>
                <a:extLst>
                  <a:ext uri="{0D108BD9-81ED-4DB2-BD59-A6C34878D82A}">
                    <a16:rowId xmlns:a16="http://schemas.microsoft.com/office/drawing/2014/main" val="10000"/>
                  </a:ext>
                </a:extLst>
              </a:tr>
            </a:tbl>
          </a:graphicData>
        </a:graphic>
      </p:graphicFrame>
      <p:graphicFrame>
        <p:nvGraphicFramePr>
          <p:cNvPr id="149" name="Google Shape;149;g36ab908f2b9_0_28"/>
          <p:cNvGraphicFramePr/>
          <p:nvPr/>
        </p:nvGraphicFramePr>
        <p:xfrm>
          <a:off x="230050" y="2173475"/>
          <a:ext cx="9445625" cy="9144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866775">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Observing learning, assessment and feedback</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Ask students to include concrete examples and elaboration in their answers verbally, as well as their written answers</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Ensure students obtain a high success rate through questioning and low stakes tests and quizzes</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Share best practice and exemplars that illustrate ‘hitting’ success criteria</a:t>
                      </a: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Remember, retrieval does not need to be only at the start of a lesson</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Does the task give them thinking time? To rehearse, consider, elaborate their answers?</a:t>
                      </a:r>
                      <a:endParaRPr sz="1000" u="none" strike="noStrike" cap="none"/>
                    </a:p>
                  </a:txBody>
                  <a:tcPr marL="68575" marR="68575" marT="0" marB="0"/>
                </a:tc>
                <a:extLst>
                  <a:ext uri="{0D108BD9-81ED-4DB2-BD59-A6C34878D82A}">
                    <a16:rowId xmlns:a16="http://schemas.microsoft.com/office/drawing/2014/main" val="10000"/>
                  </a:ext>
                </a:extLst>
              </a:tr>
            </a:tbl>
          </a:graphicData>
        </a:graphic>
      </p:graphicFrame>
      <p:sp>
        <p:nvSpPr>
          <p:cNvPr id="150" name="Google Shape;150;g36ab908f2b9_0_28"/>
          <p:cNvSpPr txBox="1"/>
          <p:nvPr/>
        </p:nvSpPr>
        <p:spPr>
          <a:xfrm>
            <a:off x="230175" y="3166851"/>
            <a:ext cx="9445500" cy="2943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dirty="0">
                <a:solidFill>
                  <a:schemeClr val="dk1"/>
                </a:solidFill>
                <a:latin typeface="Arial"/>
                <a:ea typeface="Arial"/>
                <a:cs typeface="Arial"/>
                <a:sym typeface="Arial"/>
              </a:rPr>
              <a:t>Further Guidance:</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Use visualisers or verbalise from students’ books to share best practice.</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Ensure you use live marking/feedback to see success and spot misconceptions. Constantly work the room.</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Use the support of LSAs to help identify students that may require extra help or support</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100" dirty="0">
              <a:solidFill>
                <a:schemeClr val="dk1"/>
              </a:solidFill>
            </a:endParaRPr>
          </a:p>
          <a:p>
            <a:pPr marL="0" marR="0" lvl="0" indent="0" algn="l" rtl="0">
              <a:lnSpc>
                <a:spcPct val="100000"/>
              </a:lnSpc>
              <a:spcBef>
                <a:spcPts val="0"/>
              </a:spcBef>
              <a:spcAft>
                <a:spcPts val="0"/>
              </a:spcAft>
              <a:buNone/>
            </a:pPr>
            <a:r>
              <a:rPr lang="en-GB" sz="1100" b="1" dirty="0">
                <a:solidFill>
                  <a:schemeClr val="dk1"/>
                </a:solidFill>
              </a:rPr>
              <a:t>Observing and feeding back:</a:t>
            </a:r>
            <a:endParaRPr sz="1100" b="1" dirty="0">
              <a:solidFill>
                <a:schemeClr val="dk1"/>
              </a:solidFill>
            </a:endParaRPr>
          </a:p>
          <a:p>
            <a:pPr marL="171450" lvl="0" indent="-171450" algn="l" rtl="0">
              <a:spcBef>
                <a:spcPts val="0"/>
              </a:spcBef>
              <a:spcAft>
                <a:spcPts val="0"/>
              </a:spcAft>
              <a:buClr>
                <a:schemeClr val="dk1"/>
              </a:buClr>
              <a:buSzPts val="1100"/>
              <a:buFont typeface="Wingdings" panose="05000000000000000000" pitchFamily="2" charset="2"/>
              <a:buChar char="§"/>
            </a:pPr>
            <a:r>
              <a:rPr lang="en-GB" sz="1100" dirty="0">
                <a:solidFill>
                  <a:schemeClr val="dk1"/>
                </a:solidFill>
              </a:rPr>
              <a:t>When you check a student’s work, position your body so that the rest of the class know you are still watching them.</a:t>
            </a:r>
            <a:endParaRPr sz="1100" dirty="0">
              <a:solidFill>
                <a:schemeClr val="dk1"/>
              </a:solidFill>
            </a:endParaRPr>
          </a:p>
          <a:p>
            <a:pPr marL="171450" lvl="0" indent="-171450" algn="l" rtl="0">
              <a:spcBef>
                <a:spcPts val="0"/>
              </a:spcBef>
              <a:spcAft>
                <a:spcPts val="0"/>
              </a:spcAft>
              <a:buFont typeface="Wingdings" panose="05000000000000000000" pitchFamily="2" charset="2"/>
              <a:buChar char="§"/>
            </a:pPr>
            <a:r>
              <a:rPr lang="en-GB" sz="1100" dirty="0">
                <a:solidFill>
                  <a:schemeClr val="dk1"/>
                </a:solidFill>
              </a:rPr>
              <a:t>Quiet, but loud praise. Provide praise to a student quietly enough for them to think it is special praise just for them, but loud enough for others in the vicinity to hear it. </a:t>
            </a:r>
            <a:endParaRPr sz="1100" dirty="0">
              <a:solidFill>
                <a:schemeClr val="dk1"/>
              </a:solidFill>
            </a:endParaRPr>
          </a:p>
          <a:p>
            <a:pPr marL="171450" lvl="0" indent="-171450" algn="l" rtl="0">
              <a:spcBef>
                <a:spcPts val="0"/>
              </a:spcBef>
              <a:spcAft>
                <a:spcPts val="0"/>
              </a:spcAft>
              <a:buFont typeface="Wingdings" panose="05000000000000000000" pitchFamily="2" charset="2"/>
              <a:buChar char="§"/>
            </a:pPr>
            <a:r>
              <a:rPr lang="en-GB" sz="1100" dirty="0">
                <a:solidFill>
                  <a:schemeClr val="dk1"/>
                </a:solidFill>
              </a:rPr>
              <a:t>When you find a good example of a student response, share it with the class and unpick why it is good/hits success criteria. Utilise a visualiser and ‘mark’ it live so that students see what has gained marks/credit.</a:t>
            </a:r>
            <a:endParaRPr sz="1100" dirty="0">
              <a:solidFill>
                <a:schemeClr val="dk1"/>
              </a:solidFill>
            </a:endParaRPr>
          </a:p>
          <a:p>
            <a:pPr marL="171450" lvl="0" indent="-171450" algn="l" rtl="0">
              <a:spcBef>
                <a:spcPts val="0"/>
              </a:spcBef>
              <a:spcAft>
                <a:spcPts val="0"/>
              </a:spcAft>
              <a:buFont typeface="Wingdings" panose="05000000000000000000" pitchFamily="2" charset="2"/>
              <a:buChar char="§"/>
            </a:pPr>
            <a:r>
              <a:rPr lang="en-GB" sz="1100" dirty="0">
                <a:solidFill>
                  <a:schemeClr val="dk1"/>
                </a:solidFill>
              </a:rPr>
              <a:t>Focus on live marking, targeting any misconceptions or errors. Walk around constantly.</a:t>
            </a:r>
            <a:endParaRPr sz="1100" dirty="0">
              <a:solidFill>
                <a:schemeClr val="dk1"/>
              </a:solidFill>
            </a:endParaRPr>
          </a:p>
          <a:p>
            <a:pPr marL="0" lvl="0" indent="0" algn="l" rtl="0">
              <a:spcBef>
                <a:spcPts val="0"/>
              </a:spcBef>
              <a:spcAft>
                <a:spcPts val="0"/>
              </a:spcAft>
              <a:buNone/>
            </a:pPr>
            <a:endParaRPr sz="1100" dirty="0">
              <a:solidFill>
                <a:schemeClr val="dk1"/>
              </a:solidFill>
            </a:endParaRPr>
          </a:p>
          <a:p>
            <a:pPr marL="0" lvl="0" indent="0" algn="l" rtl="0">
              <a:spcBef>
                <a:spcPts val="0"/>
              </a:spcBef>
              <a:spcAft>
                <a:spcPts val="0"/>
              </a:spcAft>
              <a:buClr>
                <a:schemeClr val="dk1"/>
              </a:buClr>
              <a:buSzPts val="1100"/>
              <a:buFont typeface="Arial"/>
              <a:buNone/>
            </a:pPr>
            <a:endParaRPr sz="1100" dirty="0">
              <a:solidFill>
                <a:schemeClr val="dk1"/>
              </a:solidFill>
            </a:endParaRPr>
          </a:p>
          <a:p>
            <a:pPr marL="0" marR="0" lvl="0" indent="0" algn="l" rtl="0">
              <a:lnSpc>
                <a:spcPct val="100000"/>
              </a:lnSpc>
              <a:spcBef>
                <a:spcPts val="0"/>
              </a:spcBef>
              <a:spcAft>
                <a:spcPts val="0"/>
              </a:spcAft>
              <a:buClr>
                <a:srgbClr val="000000"/>
              </a:buClr>
              <a:buSzPts val="1100"/>
              <a:buFont typeface="Arial"/>
              <a:buNone/>
            </a:pPr>
            <a:endParaRPr sz="1100" b="1" i="0" u="none" strike="noStrike" cap="none" dirty="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g36ab908f2b9_0_38"/>
          <p:cNvSpPr txBox="1"/>
          <p:nvPr/>
        </p:nvSpPr>
        <p:spPr>
          <a:xfrm>
            <a:off x="284975" y="319425"/>
            <a:ext cx="9253500" cy="671400"/>
          </a:xfrm>
          <a:prstGeom prst="rect">
            <a:avLst/>
          </a:prstGeom>
          <a:noFill/>
          <a:ln>
            <a:noFill/>
          </a:ln>
        </p:spPr>
        <p:txBody>
          <a:bodyPr spcFirstLastPara="1" wrap="square" lIns="91425" tIns="91425" rIns="91425" bIns="91425" anchor="t" anchorCtr="0">
            <a:spAutoFit/>
          </a:bodyPr>
          <a:lstStyle/>
          <a:p>
            <a:pPr marL="0" marR="0" lvl="0" indent="0" algn="l" rtl="0">
              <a:lnSpc>
                <a:spcPct val="107916"/>
              </a:lnSpc>
              <a:spcBef>
                <a:spcPts val="0"/>
              </a:spcBef>
              <a:spcAft>
                <a:spcPts val="0"/>
              </a:spcAft>
              <a:buClr>
                <a:srgbClr val="000000"/>
              </a:buClr>
              <a:buSzPts val="1200"/>
              <a:buFont typeface="Arial"/>
              <a:buNone/>
            </a:pPr>
            <a:r>
              <a:rPr lang="en-GB" sz="1200" b="1" i="0" u="none" strike="noStrike" cap="none">
                <a:solidFill>
                  <a:schemeClr val="dk1"/>
                </a:solidFill>
                <a:latin typeface="Arial"/>
                <a:ea typeface="Arial"/>
                <a:cs typeface="Arial"/>
                <a:sym typeface="Arial"/>
              </a:rPr>
              <a:t>‘The JFC Way’ Lessons at John Ferneley College – a basic guide</a:t>
            </a:r>
            <a:endParaRPr sz="1200" b="1" i="0" u="none" strike="noStrike" cap="none">
              <a:solidFill>
                <a:schemeClr val="dk1"/>
              </a:solidFill>
              <a:latin typeface="Arial"/>
              <a:ea typeface="Arial"/>
              <a:cs typeface="Arial"/>
              <a:sym typeface="Arial"/>
            </a:endParaRPr>
          </a:p>
          <a:p>
            <a:pPr marL="0" marR="0" lvl="0" indent="0" algn="l" rtl="0">
              <a:lnSpc>
                <a:spcPct val="107916"/>
              </a:lnSpc>
              <a:spcBef>
                <a:spcPts val="800"/>
              </a:spcBef>
              <a:spcAft>
                <a:spcPts val="800"/>
              </a:spcAft>
              <a:buClr>
                <a:srgbClr val="000000"/>
              </a:buClr>
              <a:buSzPts val="1200"/>
              <a:buFont typeface="Arial"/>
              <a:buNone/>
            </a:pPr>
            <a:r>
              <a:rPr lang="en-GB" sz="1200" b="0" i="0" u="none" strike="noStrike" cap="none">
                <a:solidFill>
                  <a:schemeClr val="dk1"/>
                </a:solidFill>
                <a:latin typeface="Arial"/>
                <a:ea typeface="Arial"/>
                <a:cs typeface="Arial"/>
                <a:sym typeface="Arial"/>
              </a:rPr>
              <a:t>To be considered alongside the </a:t>
            </a:r>
            <a:r>
              <a:rPr lang="en-GB" sz="1200" b="1" i="1" u="none" strike="noStrike" cap="none">
                <a:solidFill>
                  <a:schemeClr val="dk1"/>
                </a:solidFill>
                <a:latin typeface="Arial"/>
                <a:ea typeface="Arial"/>
                <a:cs typeface="Arial"/>
                <a:sym typeface="Arial"/>
              </a:rPr>
              <a:t>‘Learning Loop’</a:t>
            </a:r>
            <a:r>
              <a:rPr lang="en-GB" sz="1200" b="0" i="0" u="none" strike="noStrike" cap="none">
                <a:solidFill>
                  <a:schemeClr val="dk1"/>
                </a:solidFill>
                <a:latin typeface="Arial"/>
                <a:ea typeface="Arial"/>
                <a:cs typeface="Arial"/>
                <a:sym typeface="Arial"/>
              </a:rPr>
              <a:t> and </a:t>
            </a:r>
            <a:r>
              <a:rPr lang="en-GB" sz="1200" b="1" i="1" u="none" strike="noStrike" cap="none">
                <a:solidFill>
                  <a:schemeClr val="dk1"/>
                </a:solidFill>
                <a:latin typeface="Arial"/>
                <a:ea typeface="Arial"/>
                <a:cs typeface="Arial"/>
                <a:sym typeface="Arial"/>
              </a:rPr>
              <a:t>‘Rosenshine’s Principles’</a:t>
            </a:r>
            <a:endParaRPr sz="1200" b="1" i="1" u="none" strike="noStrike" cap="none">
              <a:solidFill>
                <a:schemeClr val="dk1"/>
              </a:solidFill>
              <a:latin typeface="Arial"/>
              <a:ea typeface="Arial"/>
              <a:cs typeface="Arial"/>
              <a:sym typeface="Arial"/>
            </a:endParaRPr>
          </a:p>
        </p:txBody>
      </p:sp>
      <p:graphicFrame>
        <p:nvGraphicFramePr>
          <p:cNvPr id="157" name="Google Shape;157;g36ab908f2b9_0_38"/>
          <p:cNvGraphicFramePr/>
          <p:nvPr/>
        </p:nvGraphicFramePr>
        <p:xfrm>
          <a:off x="230188" y="1541750"/>
          <a:ext cx="9445625" cy="4572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448300">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Stages of the Lesson</a:t>
                      </a: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Strategies and Activities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(Including non-negotiables*)</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t>Guidance and Notes</a:t>
                      </a:r>
                      <a:endParaRPr sz="1000" b="1"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t>‘Things to look out for’</a:t>
                      </a:r>
                      <a:endParaRPr sz="1000" b="1" u="none" strike="noStrike" cap="none"/>
                    </a:p>
                  </a:txBody>
                  <a:tcPr marL="68575" marR="68575" marT="0" marB="0"/>
                </a:tc>
                <a:extLst>
                  <a:ext uri="{0D108BD9-81ED-4DB2-BD59-A6C34878D82A}">
                    <a16:rowId xmlns:a16="http://schemas.microsoft.com/office/drawing/2014/main" val="10000"/>
                  </a:ext>
                </a:extLst>
              </a:tr>
            </a:tbl>
          </a:graphicData>
        </a:graphic>
      </p:graphicFrame>
      <p:graphicFrame>
        <p:nvGraphicFramePr>
          <p:cNvPr id="158" name="Google Shape;158;g36ab908f2b9_0_38"/>
          <p:cNvGraphicFramePr/>
          <p:nvPr/>
        </p:nvGraphicFramePr>
        <p:xfrm>
          <a:off x="230175" y="2168875"/>
          <a:ext cx="9445625" cy="762000"/>
        </p:xfrm>
        <a:graphic>
          <a:graphicData uri="http://schemas.openxmlformats.org/drawingml/2006/table">
            <a:tbl>
              <a:tblPr bandRow="1">
                <a:noFill/>
                <a:tableStyleId>{B5FE7ACB-539A-47C4-ABCB-6D2C76841901}</a:tableStyleId>
              </a:tblPr>
              <a:tblGrid>
                <a:gridCol w="1800225">
                  <a:extLst>
                    <a:ext uri="{9D8B030D-6E8A-4147-A177-3AD203B41FA5}">
                      <a16:colId xmlns:a16="http://schemas.microsoft.com/office/drawing/2014/main" val="20000"/>
                    </a:ext>
                  </a:extLst>
                </a:gridCol>
                <a:gridCol w="5040625">
                  <a:extLst>
                    <a:ext uri="{9D8B030D-6E8A-4147-A177-3AD203B41FA5}">
                      <a16:colId xmlns:a16="http://schemas.microsoft.com/office/drawing/2014/main" val="20001"/>
                    </a:ext>
                  </a:extLst>
                </a:gridCol>
                <a:gridCol w="2604775">
                  <a:extLst>
                    <a:ext uri="{9D8B030D-6E8A-4147-A177-3AD203B41FA5}">
                      <a16:colId xmlns:a16="http://schemas.microsoft.com/office/drawing/2014/main" val="20002"/>
                    </a:ext>
                  </a:extLst>
                </a:gridCol>
              </a:tblGrid>
              <a:tr h="626750">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End/exit from the lesson</a:t>
                      </a: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Final checks for understanding</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u="none" strike="noStrike" cap="none"/>
                        <a:t>Project forward to future lessons</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rgbClr val="FF0000"/>
                          </a:solidFill>
                        </a:rPr>
                        <a:t>Stand up and chairs under</a:t>
                      </a: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GB" sz="1000" u="none" strike="noStrike" cap="none"/>
                        <a:t>Exit on your terms</a:t>
                      </a: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68575" marR="68575" marT="0" marB="0"/>
                </a:tc>
                <a:tc>
                  <a:txBody>
                    <a:bodyPr/>
                    <a:lstStyle/>
                    <a:p>
                      <a:pPr marL="0" marR="0" lvl="0" indent="0" algn="l" rtl="0">
                        <a:lnSpc>
                          <a:spcPct val="100000"/>
                        </a:lnSpc>
                        <a:spcBef>
                          <a:spcPts val="0"/>
                        </a:spcBef>
                        <a:spcAft>
                          <a:spcPts val="0"/>
                        </a:spcAft>
                        <a:buClr>
                          <a:srgbClr val="000000"/>
                        </a:buClr>
                        <a:buSzPts val="1000"/>
                        <a:buFont typeface="Arial"/>
                        <a:buNone/>
                      </a:pPr>
                      <a:r>
                        <a:rPr lang="en-GB" sz="1000" u="none" strike="noStrike" cap="none"/>
                        <a:t>Do students understand how this lesson fits into a sequence of lessons?</a:t>
                      </a:r>
                      <a:endParaRPr sz="1000" u="none" strike="noStrike" cap="none"/>
                    </a:p>
                  </a:txBody>
                  <a:tcPr marL="68575" marR="68575" marT="0" marB="0"/>
                </a:tc>
                <a:extLst>
                  <a:ext uri="{0D108BD9-81ED-4DB2-BD59-A6C34878D82A}">
                    <a16:rowId xmlns:a16="http://schemas.microsoft.com/office/drawing/2014/main" val="10000"/>
                  </a:ext>
                </a:extLst>
              </a:tr>
            </a:tbl>
          </a:graphicData>
        </a:graphic>
      </p:graphicFrame>
      <p:sp>
        <p:nvSpPr>
          <p:cNvPr id="159" name="Google Shape;159;g36ab908f2b9_0_38"/>
          <p:cNvSpPr txBox="1"/>
          <p:nvPr/>
        </p:nvSpPr>
        <p:spPr>
          <a:xfrm>
            <a:off x="230300" y="3019368"/>
            <a:ext cx="9445500" cy="2943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dirty="0">
                <a:solidFill>
                  <a:schemeClr val="dk1"/>
                </a:solidFill>
                <a:latin typeface="Arial"/>
                <a:ea typeface="Arial"/>
                <a:cs typeface="Arial"/>
                <a:sym typeface="Arial"/>
              </a:rPr>
              <a:t>Further Guidance:</a:t>
            </a:r>
            <a:endParaRPr sz="1100" b="1" i="0" u="none" strike="noStrike" cap="none" dirty="0">
              <a:solidFill>
                <a:schemeClr val="dk1"/>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Display and review lesson objectives or success criteria.</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Use appropriate questions/tasks to review learning.</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Praise and celebrate students work.</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Ensure a slick and established pack-up routine.</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Noto Sans Symbols"/>
              <a:buChar char="▪"/>
            </a:pPr>
            <a:r>
              <a:rPr lang="en-GB" sz="1100" b="0" i="0" u="none" strike="noStrike" cap="none" dirty="0">
                <a:solidFill>
                  <a:schemeClr val="dk1"/>
                </a:solidFill>
                <a:latin typeface="Arial"/>
                <a:ea typeface="Arial"/>
                <a:cs typeface="Arial"/>
                <a:sym typeface="Arial"/>
              </a:rPr>
              <a:t>Stand at the threshold and remind students about moving quickly to their next lesson.</a:t>
            </a:r>
            <a:endParaRPr sz="1100" b="0" i="0" u="none" strike="noStrike" cap="none" dirty="0">
              <a:solidFill>
                <a:schemeClr val="dk1"/>
              </a:solidFill>
              <a:latin typeface="Arial"/>
              <a:ea typeface="Arial"/>
              <a:cs typeface="Arial"/>
              <a:sym typeface="Arial"/>
            </a:endParaRPr>
          </a:p>
          <a:p>
            <a:pPr marL="457200" marR="0" lvl="0" indent="0" algn="l" rtl="0">
              <a:lnSpc>
                <a:spcPct val="100000"/>
              </a:lnSpc>
              <a:spcBef>
                <a:spcPts val="0"/>
              </a:spcBef>
              <a:spcAft>
                <a:spcPts val="0"/>
              </a:spcAft>
              <a:buNone/>
            </a:pPr>
            <a:endParaRPr sz="1100" dirty="0">
              <a:solidFill>
                <a:schemeClr val="dk1"/>
              </a:solidFill>
            </a:endParaRPr>
          </a:p>
          <a:p>
            <a:pPr marL="0" marR="0" lvl="0" indent="0" algn="l" rtl="0">
              <a:lnSpc>
                <a:spcPct val="100000"/>
              </a:lnSpc>
              <a:spcBef>
                <a:spcPts val="0"/>
              </a:spcBef>
              <a:spcAft>
                <a:spcPts val="0"/>
              </a:spcAft>
              <a:buNone/>
            </a:pPr>
            <a:r>
              <a:rPr lang="en-GB" sz="1100" b="1" dirty="0">
                <a:solidFill>
                  <a:schemeClr val="dk1"/>
                </a:solidFill>
              </a:rPr>
              <a:t>Review, pack away, dismiss:</a:t>
            </a:r>
            <a:endParaRPr sz="1100" b="1"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Stand at the front of the class to ensure that you can see all the students and they can see you.</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Remind and issue rewards. Who has impressed you today, why?</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Use appropriate questions to end and check understanding and use this to project forward to future lessons, </a:t>
            </a:r>
            <a:r>
              <a:rPr lang="en-GB" sz="1100" dirty="0">
                <a:solidFill>
                  <a:srgbClr val="FF0000"/>
                </a:solidFill>
              </a:rPr>
              <a:t>‘That’s right Mia, and that’s important because next lesson…’</a:t>
            </a:r>
            <a:endParaRPr sz="1100" dirty="0">
              <a:solidFill>
                <a:srgbClr val="FF0000"/>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Make clear your means of ending and packing away, </a:t>
            </a:r>
            <a:r>
              <a:rPr lang="en-GB" sz="1100" dirty="0">
                <a:solidFill>
                  <a:srgbClr val="FF0000"/>
                </a:solidFill>
              </a:rPr>
              <a:t>‘Put your books in… tidy your desk away, put your chair under and…’</a:t>
            </a:r>
            <a:endParaRPr sz="1100" dirty="0">
              <a:solidFill>
                <a:srgbClr val="FF0000"/>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Remind students of corridor expectations and moving quickly to the next lesson.</a:t>
            </a:r>
            <a:endParaRPr sz="1100" dirty="0">
              <a:solidFill>
                <a:schemeClr val="dk1"/>
              </a:solidFill>
            </a:endParaRPr>
          </a:p>
          <a:p>
            <a:pPr marL="171450" marR="0" lvl="0" indent="-171450" algn="l" rtl="0">
              <a:lnSpc>
                <a:spcPct val="100000"/>
              </a:lnSpc>
              <a:spcBef>
                <a:spcPts val="0"/>
              </a:spcBef>
              <a:spcAft>
                <a:spcPts val="0"/>
              </a:spcAft>
              <a:buFont typeface="Wingdings" panose="05000000000000000000" pitchFamily="2" charset="2"/>
              <a:buChar char="§"/>
            </a:pPr>
            <a:r>
              <a:rPr lang="en-GB" sz="1100" dirty="0">
                <a:solidFill>
                  <a:schemeClr val="dk1"/>
                </a:solidFill>
              </a:rPr>
              <a:t>Stand at the threshold as they leave.</a:t>
            </a:r>
            <a:endParaRPr sz="1100" dirty="0">
              <a:solidFill>
                <a:schemeClr val="dk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
          <p:cNvSpPr txBox="1">
            <a:spLocks noGrp="1"/>
          </p:cNvSpPr>
          <p:nvPr>
            <p:ph type="title"/>
          </p:nvPr>
        </p:nvSpPr>
        <p:spPr>
          <a:xfrm>
            <a:off x="681050" y="365126"/>
            <a:ext cx="8544000" cy="60765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None/>
            </a:pPr>
            <a:r>
              <a:rPr lang="en-GB" sz="1400" b="1" dirty="0">
                <a:latin typeface="Arial"/>
                <a:ea typeface="Arial"/>
                <a:cs typeface="Arial"/>
                <a:sym typeface="Arial"/>
              </a:rPr>
              <a:t>QA and Compliance 2025-2026</a:t>
            </a:r>
            <a:endParaRPr sz="1400" b="1"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400" b="1"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b="1" dirty="0">
                <a:latin typeface="Arial"/>
                <a:ea typeface="Arial"/>
                <a:cs typeface="Arial"/>
                <a:sym typeface="Arial"/>
              </a:rPr>
              <a:t>Formal MET QA</a:t>
            </a:r>
            <a:endParaRPr sz="1200" b="1"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dirty="0">
                <a:latin typeface="Arial"/>
                <a:ea typeface="Arial"/>
                <a:cs typeface="Arial"/>
                <a:sym typeface="Arial"/>
              </a:rPr>
              <a:t>During academic year 2025-2026 the MET is moving to a model of having three formal QA compliance days across the academic year, with one per term.</a:t>
            </a: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dirty="0">
                <a:latin typeface="Arial"/>
                <a:ea typeface="Arial"/>
                <a:cs typeface="Arial"/>
                <a:sym typeface="Arial"/>
              </a:rPr>
              <a:t>The dates for these days next year are:</a:t>
            </a: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dirty="0">
                <a:latin typeface="Arial"/>
                <a:ea typeface="Arial"/>
                <a:cs typeface="Arial"/>
                <a:sym typeface="Arial"/>
              </a:rPr>
              <a:t>Monday 15th September</a:t>
            </a: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dirty="0">
                <a:latin typeface="Arial"/>
                <a:ea typeface="Arial"/>
                <a:cs typeface="Arial"/>
                <a:sym typeface="Arial"/>
              </a:rPr>
              <a:t>Tuesday 20th January</a:t>
            </a: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dirty="0">
                <a:latin typeface="Arial"/>
                <a:ea typeface="Arial"/>
                <a:cs typeface="Arial"/>
                <a:sym typeface="Arial"/>
              </a:rPr>
              <a:t>Tuesday 21st April</a:t>
            </a: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dirty="0">
                <a:latin typeface="Arial"/>
                <a:ea typeface="Arial"/>
                <a:cs typeface="Arial"/>
                <a:sym typeface="Arial"/>
              </a:rPr>
              <a:t>The formal days will focus on a number of trust-led areas and a number of school led areas. These areas include:</a:t>
            </a:r>
            <a:endParaRPr sz="1200" dirty="0">
              <a:latin typeface="Arial"/>
              <a:ea typeface="Arial"/>
              <a:cs typeface="Arial"/>
              <a:sym typeface="Arial"/>
            </a:endParaRPr>
          </a:p>
          <a:p>
            <a:pPr marL="457200" lvl="0" indent="-304800" algn="l" rtl="0">
              <a:lnSpc>
                <a:spcPct val="90000"/>
              </a:lnSpc>
              <a:spcBef>
                <a:spcPts val="0"/>
              </a:spcBef>
              <a:spcAft>
                <a:spcPts val="0"/>
              </a:spcAft>
              <a:buSzPts val="1200"/>
              <a:buFont typeface="Arial"/>
              <a:buChar char="●"/>
            </a:pPr>
            <a:r>
              <a:rPr lang="en-GB" sz="1200" dirty="0">
                <a:latin typeface="Arial"/>
                <a:ea typeface="Arial"/>
                <a:cs typeface="Arial"/>
                <a:sym typeface="Arial"/>
              </a:rPr>
              <a:t>Quality of Education - teaching quality, breadth of curriculum</a:t>
            </a:r>
            <a:endParaRPr sz="1200" dirty="0">
              <a:latin typeface="Arial"/>
              <a:ea typeface="Arial"/>
              <a:cs typeface="Arial"/>
              <a:sym typeface="Arial"/>
            </a:endParaRPr>
          </a:p>
          <a:p>
            <a:pPr marL="457200" lvl="0" indent="-304800" algn="l" rtl="0">
              <a:lnSpc>
                <a:spcPct val="90000"/>
              </a:lnSpc>
              <a:spcBef>
                <a:spcPts val="0"/>
              </a:spcBef>
              <a:spcAft>
                <a:spcPts val="0"/>
              </a:spcAft>
              <a:buSzPts val="1200"/>
              <a:buFont typeface="Arial"/>
              <a:buChar char="●"/>
            </a:pPr>
            <a:r>
              <a:rPr lang="en-GB" sz="1200" dirty="0">
                <a:latin typeface="Arial"/>
                <a:ea typeface="Arial"/>
                <a:cs typeface="Arial"/>
                <a:sym typeface="Arial"/>
              </a:rPr>
              <a:t>Attainment and progress</a:t>
            </a:r>
            <a:endParaRPr sz="1200" dirty="0">
              <a:latin typeface="Arial"/>
              <a:ea typeface="Arial"/>
              <a:cs typeface="Arial"/>
              <a:sym typeface="Arial"/>
            </a:endParaRPr>
          </a:p>
          <a:p>
            <a:pPr marL="457200" lvl="0" indent="-304800" algn="l" rtl="0">
              <a:lnSpc>
                <a:spcPct val="90000"/>
              </a:lnSpc>
              <a:spcBef>
                <a:spcPts val="0"/>
              </a:spcBef>
              <a:spcAft>
                <a:spcPts val="0"/>
              </a:spcAft>
              <a:buSzPts val="1200"/>
              <a:buFont typeface="Arial"/>
              <a:buChar char="●"/>
            </a:pPr>
            <a:r>
              <a:rPr lang="en-GB" sz="1200" dirty="0">
                <a:latin typeface="Arial"/>
                <a:ea typeface="Arial"/>
                <a:cs typeface="Arial"/>
                <a:sym typeface="Arial"/>
              </a:rPr>
              <a:t>Behaviour, attendance and safeguarding</a:t>
            </a:r>
            <a:endParaRPr sz="1200" dirty="0">
              <a:latin typeface="Arial"/>
              <a:ea typeface="Arial"/>
              <a:cs typeface="Arial"/>
              <a:sym typeface="Arial"/>
            </a:endParaRPr>
          </a:p>
          <a:p>
            <a:pPr marL="457200" lvl="0" indent="-304800" algn="l" rtl="0">
              <a:lnSpc>
                <a:spcPct val="90000"/>
              </a:lnSpc>
              <a:spcBef>
                <a:spcPts val="0"/>
              </a:spcBef>
              <a:spcAft>
                <a:spcPts val="0"/>
              </a:spcAft>
              <a:buSzPts val="1200"/>
              <a:buFont typeface="Arial"/>
              <a:buChar char="●"/>
            </a:pPr>
            <a:r>
              <a:rPr lang="en-GB" sz="1200" dirty="0">
                <a:latin typeface="Arial"/>
                <a:ea typeface="Arial"/>
                <a:cs typeface="Arial"/>
                <a:sym typeface="Arial"/>
              </a:rPr>
              <a:t>Leadership capacity</a:t>
            </a:r>
            <a:endParaRPr sz="1200" dirty="0">
              <a:latin typeface="Arial"/>
              <a:ea typeface="Arial"/>
              <a:cs typeface="Arial"/>
              <a:sym typeface="Arial"/>
            </a:endParaRPr>
          </a:p>
          <a:p>
            <a:pPr marL="457200" lvl="0" indent="-304800" algn="l" rtl="0">
              <a:lnSpc>
                <a:spcPct val="90000"/>
              </a:lnSpc>
              <a:spcBef>
                <a:spcPts val="0"/>
              </a:spcBef>
              <a:spcAft>
                <a:spcPts val="0"/>
              </a:spcAft>
              <a:buSzPts val="1200"/>
              <a:buFont typeface="Arial"/>
              <a:buChar char="●"/>
            </a:pPr>
            <a:r>
              <a:rPr lang="en-GB" sz="1200" dirty="0">
                <a:latin typeface="Arial"/>
                <a:ea typeface="Arial"/>
                <a:cs typeface="Arial"/>
                <a:sym typeface="Arial"/>
              </a:rPr>
              <a:t>HR</a:t>
            </a:r>
            <a:endParaRPr sz="1200" dirty="0">
              <a:latin typeface="Arial"/>
              <a:ea typeface="Arial"/>
              <a:cs typeface="Arial"/>
              <a:sym typeface="Arial"/>
            </a:endParaRPr>
          </a:p>
          <a:p>
            <a:pPr marL="457200" lvl="0" indent="-304800" algn="l" rtl="0">
              <a:lnSpc>
                <a:spcPct val="90000"/>
              </a:lnSpc>
              <a:spcBef>
                <a:spcPts val="0"/>
              </a:spcBef>
              <a:spcAft>
                <a:spcPts val="0"/>
              </a:spcAft>
              <a:buSzPts val="1200"/>
              <a:buFont typeface="Arial"/>
              <a:buChar char="●"/>
            </a:pPr>
            <a:r>
              <a:rPr lang="en-GB" sz="1200" dirty="0">
                <a:latin typeface="Arial"/>
                <a:ea typeface="Arial"/>
                <a:cs typeface="Arial"/>
                <a:sym typeface="Arial"/>
              </a:rPr>
              <a:t>Finance</a:t>
            </a:r>
            <a:endParaRPr sz="1200" dirty="0">
              <a:latin typeface="Arial"/>
              <a:ea typeface="Arial"/>
              <a:cs typeface="Arial"/>
              <a:sym typeface="Arial"/>
            </a:endParaRPr>
          </a:p>
          <a:p>
            <a:pPr marL="457200" lvl="0" indent="-304800" algn="l" rtl="0">
              <a:lnSpc>
                <a:spcPct val="90000"/>
              </a:lnSpc>
              <a:spcBef>
                <a:spcPts val="0"/>
              </a:spcBef>
              <a:spcAft>
                <a:spcPts val="0"/>
              </a:spcAft>
              <a:buSzPts val="1200"/>
              <a:buFont typeface="Arial"/>
              <a:buChar char="●"/>
            </a:pPr>
            <a:r>
              <a:rPr lang="en-GB" sz="1200" dirty="0">
                <a:latin typeface="Arial"/>
                <a:ea typeface="Arial"/>
                <a:cs typeface="Arial"/>
                <a:sym typeface="Arial"/>
              </a:rPr>
              <a:t>IT provision</a:t>
            </a:r>
            <a:endParaRPr sz="1200" dirty="0">
              <a:latin typeface="Arial"/>
              <a:ea typeface="Arial"/>
              <a:cs typeface="Arial"/>
              <a:sym typeface="Arial"/>
            </a:endParaRPr>
          </a:p>
          <a:p>
            <a:pPr marL="457200" lvl="0" indent="-304800" algn="l" rtl="0">
              <a:lnSpc>
                <a:spcPct val="90000"/>
              </a:lnSpc>
              <a:spcBef>
                <a:spcPts val="0"/>
              </a:spcBef>
              <a:spcAft>
                <a:spcPts val="0"/>
              </a:spcAft>
              <a:buSzPts val="1200"/>
              <a:buFont typeface="Arial"/>
              <a:buChar char="●"/>
            </a:pPr>
            <a:r>
              <a:rPr lang="en-GB" sz="1200" dirty="0">
                <a:latin typeface="Arial"/>
                <a:ea typeface="Arial"/>
                <a:cs typeface="Arial"/>
                <a:sym typeface="Arial"/>
              </a:rPr>
              <a:t>Site: Health and Safety</a:t>
            </a:r>
            <a:endParaRPr sz="1200" dirty="0">
              <a:latin typeface="Arial"/>
              <a:ea typeface="Arial"/>
              <a:cs typeface="Arial"/>
              <a:sym typeface="Arial"/>
            </a:endParaRPr>
          </a:p>
          <a:p>
            <a:pPr marL="457200" lvl="0" indent="-304800" algn="l" rtl="0">
              <a:lnSpc>
                <a:spcPct val="90000"/>
              </a:lnSpc>
              <a:spcBef>
                <a:spcPts val="0"/>
              </a:spcBef>
              <a:spcAft>
                <a:spcPts val="0"/>
              </a:spcAft>
              <a:buSzPts val="1200"/>
              <a:buFont typeface="Arial"/>
              <a:buChar char="●"/>
            </a:pPr>
            <a:r>
              <a:rPr lang="en-GB" sz="1200" dirty="0">
                <a:latin typeface="Arial"/>
                <a:ea typeface="Arial"/>
                <a:cs typeface="Arial"/>
                <a:sym typeface="Arial"/>
              </a:rPr>
              <a:t>GDPR and Governance</a:t>
            </a: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b="1" dirty="0">
                <a:latin typeface="Arial"/>
                <a:ea typeface="Arial"/>
                <a:cs typeface="Arial"/>
                <a:sym typeface="Arial"/>
              </a:rPr>
              <a:t>Informal School QA</a:t>
            </a:r>
            <a:endParaRPr sz="1200" b="1"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dirty="0">
                <a:latin typeface="Arial"/>
                <a:ea typeface="Arial"/>
                <a:cs typeface="Arial"/>
                <a:sym typeface="Arial"/>
              </a:rPr>
              <a:t>In addition to the formal programme of compliance days, we will also operate internal QA driven by Curriculum and Pastoral Leaders and members of the SLT. As with this year we will focus on embedding and further improving the adoption of the JFC Way and the JFC Toolkit and particularly new developments around marking and feedback systems.</a:t>
            </a: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200" b="1"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b="1" dirty="0">
                <a:latin typeface="Arial"/>
                <a:ea typeface="Arial"/>
                <a:cs typeface="Arial"/>
                <a:sym typeface="Arial"/>
              </a:rPr>
              <a:t>External Audits/Visits</a:t>
            </a:r>
            <a:endParaRPr sz="1200" b="1"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200" dirty="0">
                <a:latin typeface="Arial"/>
                <a:ea typeface="Arial"/>
                <a:cs typeface="Arial"/>
                <a:sym typeface="Arial"/>
              </a:rPr>
              <a:t>Finally, as a school I would like us to engage more with outside agencies and professionals for QA and auditing processes across all key areas. Details about this will also be shared with staff as and when it is agreed. </a:t>
            </a:r>
            <a:endParaRPr sz="12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400" dirty="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400" dirty="0">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3"/>
          <p:cNvSpPr txBox="1">
            <a:spLocks noGrp="1"/>
          </p:cNvSpPr>
          <p:nvPr>
            <p:ph type="title"/>
          </p:nvPr>
        </p:nvSpPr>
        <p:spPr>
          <a:xfrm>
            <a:off x="681050" y="365126"/>
            <a:ext cx="8544000" cy="26943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None/>
            </a:pPr>
            <a:r>
              <a:rPr lang="en-GB" sz="1400" b="1">
                <a:latin typeface="Arial"/>
                <a:ea typeface="Arial"/>
                <a:cs typeface="Arial"/>
                <a:sym typeface="Arial"/>
              </a:rPr>
              <a:t>Appendix</a:t>
            </a:r>
            <a:endParaRPr sz="1400" b="1">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400" b="1">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400" b="1">
                <a:latin typeface="Arial"/>
                <a:ea typeface="Arial"/>
                <a:cs typeface="Arial"/>
                <a:sym typeface="Arial"/>
              </a:rPr>
              <a:t>Please the following documents for further guidance:</a:t>
            </a:r>
            <a:endParaRPr sz="1400" b="1">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400" b="1">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400">
                <a:latin typeface="Arial"/>
                <a:ea typeface="Arial"/>
                <a:cs typeface="Arial"/>
                <a:sym typeface="Arial"/>
              </a:rPr>
              <a:t>JFC Teaching and Learning Principles</a:t>
            </a:r>
            <a:endParaRPr sz="140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400">
                <a:latin typeface="Arial"/>
                <a:ea typeface="Arial"/>
                <a:cs typeface="Arial"/>
                <a:sym typeface="Arial"/>
              </a:rPr>
              <a:t>The Learning Loop</a:t>
            </a:r>
            <a:endParaRPr sz="140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400">
                <a:latin typeface="Arial"/>
                <a:ea typeface="Arial"/>
                <a:cs typeface="Arial"/>
                <a:sym typeface="Arial"/>
              </a:rPr>
              <a:t>Rosenshine’s Principles of Instruction</a:t>
            </a:r>
            <a:endParaRPr sz="140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400">
                <a:latin typeface="Arial"/>
                <a:ea typeface="Arial"/>
                <a:cs typeface="Arial"/>
                <a:sym typeface="Arial"/>
              </a:rPr>
              <a:t>Questioning for retrieval</a:t>
            </a:r>
            <a:endParaRPr sz="140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400">
                <a:latin typeface="Arial"/>
                <a:ea typeface="Arial"/>
                <a:cs typeface="Arial"/>
                <a:sym typeface="Arial"/>
              </a:rPr>
              <a:t>Checking for understanding</a:t>
            </a:r>
            <a:endParaRPr sz="140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400">
                <a:latin typeface="Arial"/>
                <a:ea typeface="Arial"/>
                <a:cs typeface="Arial"/>
                <a:sym typeface="Arial"/>
              </a:rPr>
              <a:t>Cold calling</a:t>
            </a:r>
            <a:endParaRPr sz="140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r>
              <a:rPr lang="en-GB" sz="1400">
                <a:latin typeface="Arial"/>
                <a:ea typeface="Arial"/>
                <a:cs typeface="Arial"/>
                <a:sym typeface="Arial"/>
              </a:rPr>
              <a:t>Think, pair, share</a:t>
            </a:r>
            <a:endParaRPr sz="1400">
              <a:latin typeface="Arial"/>
              <a:ea typeface="Arial"/>
              <a:cs typeface="Arial"/>
              <a:sym typeface="Arial"/>
            </a:endParaRPr>
          </a:p>
          <a:p>
            <a:pPr marL="0" lvl="0" indent="0" algn="l" rtl="0">
              <a:lnSpc>
                <a:spcPct val="90000"/>
              </a:lnSpc>
              <a:spcBef>
                <a:spcPts val="0"/>
              </a:spcBef>
              <a:spcAft>
                <a:spcPts val="0"/>
              </a:spcAft>
              <a:buClr>
                <a:schemeClr val="dk1"/>
              </a:buClr>
              <a:buSzPts val="1800"/>
              <a:buNone/>
            </a:pPr>
            <a:endParaRPr sz="1400" b="1">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4">
          <a:extLst>
            <a:ext uri="{FF2B5EF4-FFF2-40B4-BE49-F238E27FC236}">
              <a16:creationId xmlns:a16="http://schemas.microsoft.com/office/drawing/2014/main" id="{34430D92-8F3A-5CDE-8C2E-00733E72C8C9}"/>
            </a:ext>
          </a:extLst>
        </p:cNvPr>
        <p:cNvGrpSpPr/>
        <p:nvPr/>
      </p:nvGrpSpPr>
      <p:grpSpPr>
        <a:xfrm>
          <a:off x="0" y="0"/>
          <a:ext cx="0" cy="0"/>
          <a:chOff x="0" y="0"/>
          <a:chExt cx="0" cy="0"/>
        </a:xfrm>
      </p:grpSpPr>
    </p:spTree>
    <p:extLst>
      <p:ext uri="{BB962C8B-B14F-4D97-AF65-F5344CB8AC3E}">
        <p14:creationId xmlns:p14="http://schemas.microsoft.com/office/powerpoint/2010/main" val="2522620567"/>
      </p:ext>
    </p:extLst>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2833</Words>
  <Application>Microsoft Office PowerPoint</Application>
  <PresentationFormat>A4 Paper (210x297 mm)</PresentationFormat>
  <Paragraphs>288</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Play</vt:lpstr>
      <vt:lpstr>Wingdings</vt:lpstr>
      <vt:lpstr>Arial</vt:lpstr>
      <vt:lpstr>Calibri</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QA and Compliance 2025-2026  Formal MET QA During academic year 2025-2026 the MET is moving to a model of having three formal QA compliance days across the academic year, with one per term.  The dates for these days next year are:  Monday 15th September Tuesday 20th January Tuesday 21st April  The formal days will focus on a number of trust-led areas and a number of school led areas. These areas include: Quality of Education - teaching quality, breadth of curriculum Attainment and progress Behaviour, attendance and safeguarding Leadership capacity HR Finance IT provision Site: Health and Safety GDPR and Governance  Informal School QA In addition to the formal programme of compliance days, we will also operate internal QA driven by Curriculum and Pastoral Leaders and members of the SLT. As with this year we will focus on embedding and further improving the adoption of the JFC Way and the JFC Toolkit and particularly new developments around marking and feedback systems.  External Audits/Visits Finally, as a school I would like us to engage more with outside agencies and professionals for QA and auditing processes across all key areas. Details about this will also be shared with staff as and when it is agreed.   </vt:lpstr>
      <vt:lpstr>Appendix  Please the following documents for further guidance:  JFC Teaching and Learning Principles The Learning Loop Rosenshine’s Principles of Instruction Questioning for retrieval Checking for understanding Cold calling Think, pair, share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CLARIDGE Terry</dc:creator>
  <cp:lastModifiedBy>CLARIDGE Terry</cp:lastModifiedBy>
  <cp:revision>1</cp:revision>
  <dcterms:created xsi:type="dcterms:W3CDTF">2024-05-21T14:52:16Z</dcterms:created>
  <dcterms:modified xsi:type="dcterms:W3CDTF">2025-07-07T20:11:04Z</dcterms:modified>
</cp:coreProperties>
</file>